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3" r:id="rId6"/>
    <p:sldId id="275" r:id="rId7"/>
    <p:sldId id="272" r:id="rId8"/>
    <p:sldId id="260" r:id="rId9"/>
    <p:sldId id="261" r:id="rId10"/>
    <p:sldId id="262" r:id="rId11"/>
    <p:sldId id="268" r:id="rId12"/>
    <p:sldId id="263" r:id="rId13"/>
    <p:sldId id="264" r:id="rId14"/>
    <p:sldId id="265" r:id="rId15"/>
    <p:sldId id="269" r:id="rId16"/>
    <p:sldId id="270" r:id="rId17"/>
    <p:sldId id="271" r:id="rId18"/>
    <p:sldId id="276" r:id="rId19"/>
    <p:sldId id="277" r:id="rId20"/>
    <p:sldId id="278" r:id="rId21"/>
    <p:sldId id="266" r:id="rId22"/>
    <p:sldId id="26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0DC7-01D2-4A6A-BAFD-B06DEA2A281E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4AF-EAD0-4D49-8B50-5AFDF1B89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5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1DB24C-76D1-4498-BAD5-AF57BC96E1B4}" type="datetime1">
              <a:rPr lang="en-US" smtClean="0"/>
              <a:t>2/15/2013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FFEC-B853-4C79-B11E-7090CE98053C}" type="datetime1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493B-FD93-4722-AD9B-3D887C9C63D3}" type="datetime1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66DFC4-6CE0-41BF-B67D-9185B4EC6382}" type="datetime1">
              <a:rPr lang="en-US" smtClean="0"/>
              <a:t>2/15/2013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FEA180-ACF1-4222-B60C-F94B6B4983C5}" type="datetime1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DB6E-0150-44AB-A0B3-E5125A57F78D}" type="datetime1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6538-ADF7-4E94-AC9C-0833688F20DC}" type="datetime1">
              <a:rPr lang="en-US" smtClean="0"/>
              <a:t>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C6AA76-9391-4488-ADB2-72C1A906FBF2}" type="datetime1">
              <a:rPr lang="en-US" smtClean="0"/>
              <a:t>2/15/2013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28F7-D67C-4162-8B57-7A22804235B5}" type="datetime1">
              <a:rPr lang="en-US" smtClean="0"/>
              <a:t>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A992FC-9FF7-4C79-A785-B9D215E7123D}" type="datetime1">
              <a:rPr lang="en-US" smtClean="0"/>
              <a:t>2/15/2013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4B837E-5039-433D-A549-6F4593E3A743}" type="datetime1">
              <a:rPr lang="en-US" smtClean="0"/>
              <a:t>2/15/2013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www.rajak.rs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A5F875-2634-4873-A578-04D8BD2C9AF2}" type="datetime1">
              <a:rPr lang="en-US" smtClean="0"/>
              <a:t>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D24F7F-26F4-4DC8-8353-2D020D5388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404664"/>
            <a:ext cx="6172200" cy="2106728"/>
          </a:xfrm>
        </p:spPr>
        <p:txBody>
          <a:bodyPr/>
          <a:lstStyle/>
          <a:p>
            <a:pPr algn="ctr"/>
            <a:r>
              <a:rPr lang="sr-Cyrl-RS" dirty="0" smtClean="0"/>
              <a:t>Школа Рајак</a:t>
            </a:r>
            <a:br>
              <a:rPr lang="sr-Cyrl-RS" dirty="0" smtClean="0"/>
            </a:br>
            <a:r>
              <a:rPr lang="sr-Cyrl-RS" dirty="0" smtClean="0"/>
              <a:t>Програмерска радионица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2708920"/>
            <a:ext cx="6172200" cy="3744416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u="sng" dirty="0" smtClean="0"/>
              <a:t>АЛГОРИТМИ</a:t>
            </a:r>
          </a:p>
          <a:p>
            <a:pPr algn="ct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b="0" dirty="0" smtClean="0"/>
              <a:t>Предавач: Себастиан Новак</a:t>
            </a:r>
            <a:br>
              <a:rPr lang="sr-Cyrl-RS" b="0" dirty="0" smtClean="0"/>
            </a:br>
            <a:r>
              <a:rPr lang="sr-Cyrl-RS" b="0" dirty="0" smtClean="0"/>
              <a:t>Техничка подршка: </a:t>
            </a:r>
            <a:r>
              <a:rPr lang="sr-Cyrl-RS" b="0" smtClean="0"/>
              <a:t>Илија Рајак, Ким Новак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pPr algn="ctr"/>
            <a:r>
              <a:rPr lang="en-US" sz="2400" b="0" dirty="0" smtClean="0"/>
              <a:t>www.rajak.rs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3294708" cy="1575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АЛГОРИТМИ-ДЕФИНИЦИЈА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sr-Cyrl-RS" u="sng" dirty="0" smtClean="0"/>
              <a:t>УЛАЗНИ ПОДАЦИ</a:t>
            </a:r>
          </a:p>
          <a:p>
            <a:pPr lvl="0"/>
            <a:r>
              <a:rPr lang="en-US" dirty="0"/>
              <a:t>500g  </a:t>
            </a:r>
            <a:r>
              <a:rPr lang="en-US" dirty="0" err="1"/>
              <a:t>мешаног</a:t>
            </a:r>
            <a:r>
              <a:rPr lang="en-US" dirty="0"/>
              <a:t> </a:t>
            </a:r>
            <a:r>
              <a:rPr lang="en-US" dirty="0" err="1"/>
              <a:t>млевеног</a:t>
            </a:r>
            <a:r>
              <a:rPr lang="en-US" dirty="0"/>
              <a:t> </a:t>
            </a:r>
            <a:r>
              <a:rPr lang="en-US" dirty="0" err="1"/>
              <a:t>меса</a:t>
            </a:r>
            <a:endParaRPr lang="en-US" dirty="0"/>
          </a:p>
          <a:p>
            <a:pPr lvl="0"/>
            <a:r>
              <a:rPr lang="en-US" dirty="0"/>
              <a:t>1 </a:t>
            </a:r>
            <a:r>
              <a:rPr lang="en-US" dirty="0" err="1"/>
              <a:t>шоља</a:t>
            </a:r>
            <a:r>
              <a:rPr lang="en-US" dirty="0"/>
              <a:t> </a:t>
            </a:r>
            <a:r>
              <a:rPr lang="en-US" dirty="0" err="1"/>
              <a:t>пиринча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2dl</a:t>
            </a:r>
          </a:p>
          <a:p>
            <a:pPr lvl="0"/>
            <a:r>
              <a:rPr lang="en-US" dirty="0"/>
              <a:t>3 </a:t>
            </a:r>
            <a:r>
              <a:rPr lang="en-US" dirty="0" err="1"/>
              <a:t>главице</a:t>
            </a:r>
            <a:r>
              <a:rPr lang="en-US" dirty="0"/>
              <a:t> </a:t>
            </a:r>
            <a:r>
              <a:rPr lang="en-US" dirty="0" err="1"/>
              <a:t>црног</a:t>
            </a:r>
            <a:r>
              <a:rPr lang="en-US" dirty="0"/>
              <a:t> </a:t>
            </a:r>
            <a:r>
              <a:rPr lang="en-US" dirty="0" err="1"/>
              <a:t>лука</a:t>
            </a:r>
            <a:endParaRPr lang="en-US" dirty="0"/>
          </a:p>
          <a:p>
            <a:pPr lvl="0"/>
            <a:r>
              <a:rPr lang="en-US" dirty="0" err="1"/>
              <a:t>суво</a:t>
            </a:r>
            <a:r>
              <a:rPr lang="en-US" dirty="0"/>
              <a:t> </a:t>
            </a:r>
            <a:r>
              <a:rPr lang="en-US" dirty="0" err="1"/>
              <a:t>месо,по</a:t>
            </a:r>
            <a:r>
              <a:rPr lang="en-US" dirty="0"/>
              <a:t> </a:t>
            </a:r>
            <a:r>
              <a:rPr lang="en-US" dirty="0" err="1"/>
              <a:t>жељи,сланина,ребра,кобасица</a:t>
            </a:r>
            <a:endParaRPr lang="en-US" dirty="0"/>
          </a:p>
          <a:p>
            <a:pPr lvl="0"/>
            <a:r>
              <a:rPr lang="en-US" dirty="0" err="1"/>
              <a:t>зачини</a:t>
            </a:r>
            <a:r>
              <a:rPr lang="en-US" dirty="0"/>
              <a:t>…</a:t>
            </a:r>
            <a:r>
              <a:rPr lang="en-US" dirty="0" err="1"/>
              <a:t>вегета,со,бибер,црвена</a:t>
            </a:r>
            <a:r>
              <a:rPr lang="en-US" dirty="0"/>
              <a:t> </a:t>
            </a:r>
            <a:r>
              <a:rPr lang="en-US" dirty="0" err="1"/>
              <a:t>паприка</a:t>
            </a:r>
            <a:endParaRPr lang="en-US" dirty="0"/>
          </a:p>
          <a:p>
            <a:pPr lvl="0"/>
            <a:r>
              <a:rPr lang="en-US" dirty="0" err="1"/>
              <a:t>листови</a:t>
            </a:r>
            <a:r>
              <a:rPr lang="en-US" dirty="0"/>
              <a:t> </a:t>
            </a:r>
            <a:r>
              <a:rPr lang="en-US" dirty="0" err="1"/>
              <a:t>купуса</a:t>
            </a:r>
            <a:endParaRPr lang="en-US" dirty="0"/>
          </a:p>
          <a:p>
            <a:pPr marL="0" indent="0" algn="ctr">
              <a:buNone/>
            </a:pPr>
            <a:endParaRPr lang="sr-Cyrl-R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www.rajak.rs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11882"/>
            <a:ext cx="3168352" cy="2154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00808"/>
            <a:ext cx="1944216" cy="170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АЛГОРИТМИ-ДЕФИНИЦИЈА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sr-Cyrl-RS" u="sng" dirty="0" smtClean="0"/>
              <a:t>УЛАЗНИ ПОДАЦИ</a:t>
            </a:r>
          </a:p>
          <a:p>
            <a:pPr algn="ctr"/>
            <a:endParaRPr lang="sr-Cyrl-RS" u="sng" dirty="0"/>
          </a:p>
          <a:p>
            <a:r>
              <a:rPr lang="sr-Cyrl-RS" dirty="0" smtClean="0"/>
              <a:t>Пример из основне школе:</a:t>
            </a:r>
          </a:p>
          <a:p>
            <a:r>
              <a:rPr lang="en-US" dirty="0" smtClean="0"/>
              <a:t> Y = X + 3</a:t>
            </a:r>
          </a:p>
          <a:p>
            <a:r>
              <a:rPr lang="en-US" dirty="0" smtClean="0"/>
              <a:t>X = { 1,2,3,4}</a:t>
            </a:r>
          </a:p>
          <a:p>
            <a:r>
              <a:rPr lang="en-US" dirty="0" smtClean="0"/>
              <a:t>Y=?</a:t>
            </a:r>
          </a:p>
          <a:p>
            <a:r>
              <a:rPr lang="en-US" dirty="0" smtClean="0"/>
              <a:t>Y=1+3=4</a:t>
            </a:r>
            <a:br>
              <a:rPr lang="en-US" dirty="0" smtClean="0"/>
            </a:br>
            <a:r>
              <a:rPr lang="en-US" dirty="0" smtClean="0"/>
              <a:t>Y=2+3=5</a:t>
            </a:r>
            <a:br>
              <a:rPr lang="en-US" dirty="0" smtClean="0"/>
            </a:br>
            <a:r>
              <a:rPr lang="en-US" dirty="0" smtClean="0"/>
              <a:t>Y=3+3=6</a:t>
            </a:r>
            <a:br>
              <a:rPr lang="en-US" dirty="0" smtClean="0"/>
            </a:br>
            <a:r>
              <a:rPr lang="en-US" dirty="0" smtClean="0"/>
              <a:t>Y=4+3=7</a:t>
            </a:r>
          </a:p>
          <a:p>
            <a:r>
              <a:rPr lang="en-US" dirty="0" smtClean="0"/>
              <a:t>Y = { 4,5,6,7}</a:t>
            </a:r>
            <a:endParaRPr lang="sr-Cyrl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АЛГОРИТМИ-ДЕФИНИЦИЈА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sr-Cyrl-RS" u="sng" dirty="0" smtClean="0"/>
              <a:t>ОПЕРАЦИЈЕ</a:t>
            </a:r>
          </a:p>
          <a:p>
            <a:pPr algn="ctr"/>
            <a:endParaRPr lang="sr-Cyrl-RS" u="sng" dirty="0"/>
          </a:p>
          <a:p>
            <a:r>
              <a:rPr lang="sr-Cyrl-RS" dirty="0" smtClean="0"/>
              <a:t>Увећати </a:t>
            </a:r>
            <a:r>
              <a:rPr lang="en-US" dirty="0" smtClean="0"/>
              <a:t>X </a:t>
            </a:r>
            <a:r>
              <a:rPr lang="sr-Cyrl-RS" dirty="0" smtClean="0"/>
              <a:t>за 3</a:t>
            </a:r>
          </a:p>
          <a:p>
            <a:r>
              <a:rPr lang="sr-Cyrl-RS" dirty="0" smtClean="0"/>
              <a:t>Х =</a:t>
            </a:r>
            <a:r>
              <a:rPr lang="en-US" dirty="0" smtClean="0"/>
              <a:t>Y+</a:t>
            </a:r>
            <a:r>
              <a:rPr lang="sr-Cyrl-RS" dirty="0" smtClean="0"/>
              <a:t> 2</a:t>
            </a:r>
          </a:p>
          <a:p>
            <a:r>
              <a:rPr lang="sr-Cyrl-RS" dirty="0" smtClean="0"/>
              <a:t>Додај шећер, промешај шлаг заједно с млеком</a:t>
            </a:r>
          </a:p>
          <a:p>
            <a:r>
              <a:rPr lang="sr-Cyrl-RS" dirty="0" smtClean="0"/>
              <a:t>Пошаљи мејл Анастазији</a:t>
            </a:r>
          </a:p>
          <a:p>
            <a:r>
              <a:rPr lang="sr-Cyrl-RS" dirty="0" smtClean="0"/>
              <a:t>Нацртај круг</a:t>
            </a:r>
          </a:p>
          <a:p>
            <a:r>
              <a:rPr lang="sr-Cyrl-RS" dirty="0" smtClean="0"/>
              <a:t>Погледај лево, погледај десно</a:t>
            </a:r>
          </a:p>
          <a:p>
            <a:r>
              <a:rPr lang="sr-Cyrl-RS" dirty="0" smtClean="0"/>
              <a:t>Уролај месом напуњен лист купуса</a:t>
            </a:r>
          </a:p>
          <a:p>
            <a:endParaRPr lang="sr-Cyrl-RS" dirty="0" smtClean="0"/>
          </a:p>
          <a:p>
            <a:endParaRPr lang="sr-Cyrl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АЛГОРИТМИ-ДЕФИНИЦИЈА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sr-Cyrl-RS" u="sng" dirty="0" smtClean="0"/>
              <a:t>ИЗЛАЗНИ ПОДАЦИ</a:t>
            </a:r>
          </a:p>
          <a:p>
            <a:pPr algn="ctr"/>
            <a:endParaRPr lang="sr-Cyrl-RS" u="sng" dirty="0"/>
          </a:p>
          <a:p>
            <a:r>
              <a:rPr lang="sr-Cyrl-RS" dirty="0" smtClean="0"/>
              <a:t>Циљ алгоритма</a:t>
            </a:r>
          </a:p>
          <a:p>
            <a:r>
              <a:rPr lang="sr-Cyrl-RS" dirty="0" smtClean="0"/>
              <a:t>Тражено решење проблема</a:t>
            </a:r>
          </a:p>
          <a:p>
            <a:r>
              <a:rPr lang="sr-Cyrl-RS" dirty="0" smtClean="0"/>
              <a:t>Коначан облик улазних подака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6104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4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Представљање алгоритама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Текстуалним описом(речима)</a:t>
            </a:r>
          </a:p>
          <a:p>
            <a:r>
              <a:rPr lang="sr-Cyrl-RS" dirty="0" smtClean="0"/>
              <a:t>Формуле</a:t>
            </a:r>
          </a:p>
          <a:p>
            <a:r>
              <a:rPr lang="sr-Cyrl-RS" dirty="0" smtClean="0"/>
              <a:t>Цртежима(стандардни блок дијаграм тока)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Представљање </a:t>
            </a:r>
            <a:r>
              <a:rPr lang="sr-Cyrl-RS" dirty="0"/>
              <a:t>алгоритама</a:t>
            </a:r>
            <a:br>
              <a:rPr lang="sr-Cyrl-RS" dirty="0"/>
            </a:br>
            <a:r>
              <a:rPr lang="sr-Cyrl-RS" dirty="0"/>
              <a:t>Текстуалним описом(речима)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 err="1" smtClean="0"/>
              <a:t>Ситно</a:t>
            </a:r>
            <a:r>
              <a:rPr lang="en-US" dirty="0" smtClean="0"/>
              <a:t> </a:t>
            </a:r>
            <a:r>
              <a:rPr lang="en-US" dirty="0" err="1"/>
              <a:t>исецкан</a:t>
            </a:r>
            <a:r>
              <a:rPr lang="en-US" dirty="0"/>
              <a:t> </a:t>
            </a:r>
            <a:r>
              <a:rPr lang="en-US" dirty="0" err="1"/>
              <a:t>лук,млевено</a:t>
            </a:r>
            <a:r>
              <a:rPr lang="en-US" dirty="0"/>
              <a:t> </a:t>
            </a:r>
            <a:r>
              <a:rPr lang="en-US" dirty="0" err="1"/>
              <a:t>месо,пиринач</a:t>
            </a:r>
            <a:r>
              <a:rPr lang="en-US" dirty="0"/>
              <a:t> и </a:t>
            </a:r>
            <a:r>
              <a:rPr lang="en-US" dirty="0" err="1"/>
              <a:t>зачине</a:t>
            </a:r>
            <a:r>
              <a:rPr lang="en-US" dirty="0"/>
              <a:t> (1 </a:t>
            </a:r>
            <a:r>
              <a:rPr lang="en-US" dirty="0" err="1"/>
              <a:t>кашика</a:t>
            </a:r>
            <a:r>
              <a:rPr lang="en-US" dirty="0"/>
              <a:t> </a:t>
            </a:r>
            <a:r>
              <a:rPr lang="en-US" dirty="0" err="1"/>
              <a:t>црвене</a:t>
            </a:r>
            <a:r>
              <a:rPr lang="en-US" dirty="0"/>
              <a:t> паприке,1 </a:t>
            </a:r>
            <a:r>
              <a:rPr lang="en-US" dirty="0" err="1"/>
              <a:t>кашика</a:t>
            </a:r>
            <a:r>
              <a:rPr lang="en-US" dirty="0"/>
              <a:t> </a:t>
            </a:r>
            <a:r>
              <a:rPr lang="en-US" dirty="0" err="1"/>
              <a:t>вегете</a:t>
            </a:r>
            <a:r>
              <a:rPr lang="en-US" dirty="0"/>
              <a:t> и 1/3 </a:t>
            </a:r>
            <a:r>
              <a:rPr lang="en-US" dirty="0" err="1"/>
              <a:t>кашике</a:t>
            </a:r>
            <a:r>
              <a:rPr lang="en-US" dirty="0"/>
              <a:t> </a:t>
            </a:r>
            <a:r>
              <a:rPr lang="en-US" dirty="0" err="1"/>
              <a:t>бибера</a:t>
            </a:r>
            <a:r>
              <a:rPr lang="en-US" dirty="0"/>
              <a:t>) </a:t>
            </a:r>
            <a:r>
              <a:rPr lang="en-US" dirty="0" err="1" smtClean="0"/>
              <a:t>изме</a:t>
            </a:r>
            <a:r>
              <a:rPr lang="sr-Cyrl-RS" dirty="0" smtClean="0"/>
              <a:t>ш</a:t>
            </a:r>
            <a:r>
              <a:rPr lang="en-US" dirty="0" err="1" smtClean="0"/>
              <a:t>ати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оставити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одстоје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Листове</a:t>
            </a:r>
            <a:r>
              <a:rPr lang="en-US" dirty="0"/>
              <a:t> </a:t>
            </a:r>
            <a:r>
              <a:rPr lang="en-US" dirty="0" err="1"/>
              <a:t>купуса</a:t>
            </a:r>
            <a:r>
              <a:rPr lang="en-US" dirty="0"/>
              <a:t> </a:t>
            </a:r>
            <a:r>
              <a:rPr lang="en-US" dirty="0" err="1"/>
              <a:t>опрати</a:t>
            </a:r>
            <a:r>
              <a:rPr lang="en-US" dirty="0"/>
              <a:t> и </a:t>
            </a:r>
            <a:r>
              <a:rPr lang="en-US" dirty="0" err="1"/>
              <a:t>одстранити</a:t>
            </a:r>
            <a:r>
              <a:rPr lang="en-US" dirty="0"/>
              <a:t> </a:t>
            </a:r>
            <a:r>
              <a:rPr lang="en-US" dirty="0" err="1"/>
              <a:t>жилице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Узети</a:t>
            </a:r>
            <a:r>
              <a:rPr lang="en-US" dirty="0"/>
              <a:t> </a:t>
            </a:r>
            <a:r>
              <a:rPr lang="en-US" dirty="0" err="1"/>
              <a:t>лист</a:t>
            </a:r>
            <a:r>
              <a:rPr lang="en-US" dirty="0"/>
              <a:t> </a:t>
            </a:r>
            <a:r>
              <a:rPr lang="en-US" dirty="0" err="1"/>
              <a:t>сарме</a:t>
            </a:r>
            <a:r>
              <a:rPr lang="en-US" dirty="0"/>
              <a:t> у </a:t>
            </a:r>
            <a:r>
              <a:rPr lang="en-US" dirty="0" err="1"/>
              <a:t>руку,ставити</a:t>
            </a:r>
            <a:r>
              <a:rPr lang="en-US" dirty="0"/>
              <a:t> </a:t>
            </a:r>
            <a:r>
              <a:rPr lang="en-US" dirty="0" err="1"/>
              <a:t>га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отворен</a:t>
            </a:r>
            <a:r>
              <a:rPr lang="en-US" dirty="0"/>
              <a:t> </a:t>
            </a:r>
            <a:r>
              <a:rPr lang="en-US" dirty="0" err="1"/>
              <a:t>длан,ако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велик</a:t>
            </a:r>
            <a:r>
              <a:rPr lang="en-US" dirty="0"/>
              <a:t> </a:t>
            </a:r>
            <a:r>
              <a:rPr lang="en-US" dirty="0" err="1" smtClean="0"/>
              <a:t>лист</a:t>
            </a:r>
            <a:r>
              <a:rPr lang="en-US" dirty="0" smtClean="0"/>
              <a:t> </a:t>
            </a:r>
            <a:r>
              <a:rPr lang="en-US" dirty="0" err="1"/>
              <a:t>онда</a:t>
            </a:r>
            <a:r>
              <a:rPr lang="en-US" dirty="0"/>
              <a:t> </a:t>
            </a:r>
            <a:r>
              <a:rPr lang="en-US" dirty="0" err="1"/>
              <a:t>га</a:t>
            </a:r>
            <a:r>
              <a:rPr lang="en-US" dirty="0"/>
              <a:t> </a:t>
            </a:r>
            <a:r>
              <a:rPr lang="en-US" dirty="0" err="1"/>
              <a:t>пресећи,на</a:t>
            </a:r>
            <a:r>
              <a:rPr lang="en-US" dirty="0"/>
              <a:t> </a:t>
            </a:r>
            <a:r>
              <a:rPr lang="en-US" dirty="0" err="1"/>
              <a:t>лист</a:t>
            </a:r>
            <a:r>
              <a:rPr lang="en-US" dirty="0"/>
              <a:t> </a:t>
            </a:r>
            <a:r>
              <a:rPr lang="en-US" dirty="0" err="1"/>
              <a:t>ставити</a:t>
            </a:r>
            <a:r>
              <a:rPr lang="en-US" dirty="0"/>
              <a:t> </a:t>
            </a:r>
            <a:r>
              <a:rPr lang="en-US" dirty="0" err="1"/>
              <a:t>кашику</a:t>
            </a:r>
            <a:r>
              <a:rPr lang="en-US" dirty="0"/>
              <a:t> </a:t>
            </a:r>
            <a:r>
              <a:rPr lang="en-US" dirty="0" err="1"/>
              <a:t>смесе</a:t>
            </a:r>
            <a:r>
              <a:rPr lang="en-US" dirty="0"/>
              <a:t>. </a:t>
            </a:r>
            <a:r>
              <a:rPr lang="en-US" dirty="0" err="1"/>
              <a:t>Савити</a:t>
            </a:r>
            <a:r>
              <a:rPr lang="en-US" dirty="0"/>
              <a:t> </a:t>
            </a:r>
            <a:r>
              <a:rPr lang="en-US" dirty="0" err="1"/>
              <a:t>страну</a:t>
            </a:r>
            <a:r>
              <a:rPr lang="en-US" dirty="0"/>
              <a:t> </a:t>
            </a:r>
            <a:r>
              <a:rPr lang="en-US" dirty="0" err="1"/>
              <a:t>листа</a:t>
            </a:r>
            <a:r>
              <a:rPr lang="en-US" dirty="0"/>
              <a:t> </a:t>
            </a:r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en-US" dirty="0"/>
              <a:t> </a:t>
            </a:r>
            <a:r>
              <a:rPr lang="en-US" dirty="0" err="1"/>
              <a:t>унутра</a:t>
            </a:r>
            <a:r>
              <a:rPr lang="en-US" dirty="0"/>
              <a:t> (</a:t>
            </a:r>
            <a:r>
              <a:rPr lang="en-US" dirty="0" smtClean="0"/>
              <a:t>2-3cm) </a:t>
            </a:r>
            <a:r>
              <a:rPr lang="en-US" dirty="0" err="1"/>
              <a:t>па</a:t>
            </a:r>
            <a:r>
              <a:rPr lang="en-US" dirty="0"/>
              <a:t> </a:t>
            </a:r>
            <a:r>
              <a:rPr lang="en-US" dirty="0" err="1"/>
              <a:t>онда</a:t>
            </a:r>
            <a:r>
              <a:rPr lang="en-US" dirty="0"/>
              <a:t> </a:t>
            </a:r>
            <a:r>
              <a:rPr lang="en-US" dirty="0" err="1"/>
              <a:t>леву</a:t>
            </a:r>
            <a:r>
              <a:rPr lang="en-US" dirty="0"/>
              <a:t> и </a:t>
            </a:r>
            <a:r>
              <a:rPr lang="en-US" dirty="0" err="1" smtClean="0"/>
              <a:t>дес</a:t>
            </a:r>
            <a:r>
              <a:rPr lang="sr-Cyrl-RS" dirty="0" smtClean="0"/>
              <a:t>н</a:t>
            </a:r>
            <a:r>
              <a:rPr lang="en-US" dirty="0" smtClean="0"/>
              <a:t>у </a:t>
            </a:r>
            <a:r>
              <a:rPr lang="en-US" dirty="0" err="1"/>
              <a:t>исто</a:t>
            </a:r>
            <a:r>
              <a:rPr lang="en-US" dirty="0"/>
              <a:t> </a:t>
            </a:r>
            <a:r>
              <a:rPr lang="en-US" dirty="0" err="1"/>
              <a:t>тако</a:t>
            </a:r>
            <a:r>
              <a:rPr lang="en-US" dirty="0"/>
              <a:t> </a:t>
            </a:r>
            <a:r>
              <a:rPr lang="en-US" dirty="0" err="1"/>
              <a:t>унутра</a:t>
            </a:r>
            <a:r>
              <a:rPr lang="en-US" dirty="0"/>
              <a:t>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крају</a:t>
            </a:r>
            <a:r>
              <a:rPr lang="en-US" dirty="0"/>
              <a:t> </a:t>
            </a:r>
            <a:r>
              <a:rPr lang="en-US" dirty="0" err="1"/>
              <a:t>ту</a:t>
            </a:r>
            <a:r>
              <a:rPr lang="en-US" dirty="0"/>
              <a:t> </a:t>
            </a:r>
            <a:r>
              <a:rPr lang="en-US" dirty="0" err="1"/>
              <a:t>страну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краја</a:t>
            </a:r>
            <a:r>
              <a:rPr lang="en-US" dirty="0"/>
              <a:t> </a:t>
            </a:r>
            <a:r>
              <a:rPr lang="en-US" dirty="0" err="1"/>
              <a:t>листа</a:t>
            </a:r>
            <a:r>
              <a:rPr lang="en-US" dirty="0"/>
              <a:t> </a:t>
            </a:r>
            <a:r>
              <a:rPr lang="en-US" dirty="0" err="1"/>
              <a:t>уролати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Тако</a:t>
            </a:r>
            <a:r>
              <a:rPr lang="en-US" dirty="0"/>
              <a:t> </a:t>
            </a:r>
            <a:r>
              <a:rPr lang="en-US" dirty="0" err="1"/>
              <a:t>завијене</a:t>
            </a:r>
            <a:r>
              <a:rPr lang="en-US" dirty="0"/>
              <a:t> </a:t>
            </a:r>
            <a:r>
              <a:rPr lang="en-US" dirty="0" err="1"/>
              <a:t>сарме</a:t>
            </a:r>
            <a:r>
              <a:rPr lang="en-US" dirty="0"/>
              <a:t> </a:t>
            </a:r>
            <a:r>
              <a:rPr lang="en-US" dirty="0" err="1" smtClean="0"/>
              <a:t>ре</a:t>
            </a:r>
            <a:r>
              <a:rPr lang="sr-Cyrl-RS" dirty="0" smtClean="0"/>
              <a:t>ђ</a:t>
            </a:r>
            <a:r>
              <a:rPr lang="en-US" dirty="0" err="1" smtClean="0"/>
              <a:t>ати</a:t>
            </a:r>
            <a:r>
              <a:rPr lang="en-US" dirty="0" smtClean="0"/>
              <a:t> </a:t>
            </a:r>
            <a:r>
              <a:rPr lang="en-US" dirty="0"/>
              <a:t>у </a:t>
            </a:r>
            <a:r>
              <a:rPr lang="en-US" dirty="0" err="1"/>
              <a:t>глинену</a:t>
            </a:r>
            <a:r>
              <a:rPr lang="en-US" dirty="0"/>
              <a:t> </a:t>
            </a:r>
            <a:r>
              <a:rPr lang="en-US" dirty="0" err="1"/>
              <a:t>посуду,та</a:t>
            </a:r>
            <a:r>
              <a:rPr lang="en-US" dirty="0"/>
              <a:t> </a:t>
            </a:r>
            <a:r>
              <a:rPr lang="sr-Cyrl-RS" dirty="0" smtClean="0"/>
              <a:t>в</a:t>
            </a:r>
            <a:r>
              <a:rPr lang="en-US" dirty="0" err="1" smtClean="0"/>
              <a:t>ам</a:t>
            </a:r>
            <a:r>
              <a:rPr lang="en-US" dirty="0" smtClean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најбоља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кување</a:t>
            </a:r>
            <a:r>
              <a:rPr lang="en-US" dirty="0"/>
              <a:t> </a:t>
            </a:r>
            <a:r>
              <a:rPr lang="en-US" dirty="0" err="1"/>
              <a:t>сарме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чије</a:t>
            </a:r>
            <a:r>
              <a:rPr lang="en-US" dirty="0"/>
              <a:t> </a:t>
            </a:r>
            <a:r>
              <a:rPr lang="en-US" dirty="0" err="1"/>
              <a:t>сте</a:t>
            </a:r>
            <a:r>
              <a:rPr lang="en-US" dirty="0"/>
              <a:t> </a:t>
            </a:r>
            <a:r>
              <a:rPr lang="en-US" dirty="0" err="1"/>
              <a:t>дно</a:t>
            </a:r>
            <a:r>
              <a:rPr lang="en-US" dirty="0"/>
              <a:t> </a:t>
            </a:r>
            <a:r>
              <a:rPr lang="en-US" dirty="0" err="1"/>
              <a:t>ставили</a:t>
            </a:r>
            <a:r>
              <a:rPr lang="en-US" dirty="0"/>
              <a:t> </a:t>
            </a:r>
            <a:r>
              <a:rPr lang="en-US" dirty="0" err="1"/>
              <a:t>пар</a:t>
            </a:r>
            <a:r>
              <a:rPr lang="en-US" dirty="0"/>
              <a:t> </a:t>
            </a:r>
            <a:r>
              <a:rPr lang="en-US" dirty="0" err="1"/>
              <a:t>листова</a:t>
            </a:r>
            <a:r>
              <a:rPr lang="en-US" dirty="0"/>
              <a:t> </a:t>
            </a:r>
            <a:r>
              <a:rPr lang="en-US" dirty="0" err="1"/>
              <a:t>купуса</a:t>
            </a:r>
            <a:r>
              <a:rPr lang="en-US" dirty="0"/>
              <a:t>. </a:t>
            </a:r>
            <a:r>
              <a:rPr lang="en-US" dirty="0" err="1" smtClean="0"/>
              <a:t>Изме</a:t>
            </a:r>
            <a:r>
              <a:rPr lang="sr-Cyrl-RS" dirty="0" smtClean="0"/>
              <a:t>ђ</a:t>
            </a:r>
            <a:r>
              <a:rPr lang="en-US" dirty="0" smtClean="0"/>
              <a:t>у </a:t>
            </a:r>
            <a:r>
              <a:rPr lang="en-US" dirty="0" err="1"/>
              <a:t>сарми</a:t>
            </a:r>
            <a:r>
              <a:rPr lang="en-US" dirty="0"/>
              <a:t> </a:t>
            </a:r>
            <a:r>
              <a:rPr lang="en-US" dirty="0" err="1"/>
              <a:t>ставити</a:t>
            </a:r>
            <a:r>
              <a:rPr lang="en-US" dirty="0"/>
              <a:t> </a:t>
            </a:r>
            <a:r>
              <a:rPr lang="en-US" dirty="0" err="1"/>
              <a:t>суво</a:t>
            </a:r>
            <a:r>
              <a:rPr lang="en-US" dirty="0"/>
              <a:t> </a:t>
            </a:r>
            <a:r>
              <a:rPr lang="en-US" dirty="0" err="1"/>
              <a:t>месо</a:t>
            </a:r>
            <a:r>
              <a:rPr lang="en-US" dirty="0" smtClean="0"/>
              <a:t>,</a:t>
            </a:r>
            <a:r>
              <a:rPr lang="sr-Cyrl-RS" dirty="0" smtClean="0"/>
              <a:t> </a:t>
            </a:r>
            <a:r>
              <a:rPr lang="en-US" dirty="0" err="1" smtClean="0"/>
              <a:t>завршити</a:t>
            </a:r>
            <a:r>
              <a:rPr lang="en-US" dirty="0" smtClean="0"/>
              <a:t> </a:t>
            </a:r>
            <a:r>
              <a:rPr lang="en-US" dirty="0" err="1"/>
              <a:t>ролање</a:t>
            </a:r>
            <a:r>
              <a:rPr lang="en-US" dirty="0"/>
              <a:t> </a:t>
            </a:r>
            <a:r>
              <a:rPr lang="en-US" dirty="0" err="1"/>
              <a:t>сарми,поклопити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 smtClean="0"/>
              <a:t>јо</a:t>
            </a:r>
            <a:r>
              <a:rPr lang="sr-Cyrl-RS" dirty="0" smtClean="0"/>
              <a:t>ш</a:t>
            </a:r>
            <a:r>
              <a:rPr lang="en-US" dirty="0" smtClean="0"/>
              <a:t> </a:t>
            </a:r>
            <a:r>
              <a:rPr lang="en-US" dirty="0" err="1"/>
              <a:t>пар</a:t>
            </a:r>
            <a:r>
              <a:rPr lang="en-US" dirty="0"/>
              <a:t> </a:t>
            </a:r>
            <a:r>
              <a:rPr lang="en-US" dirty="0" err="1"/>
              <a:t>листова</a:t>
            </a:r>
            <a:r>
              <a:rPr lang="en-US" dirty="0"/>
              <a:t> </a:t>
            </a:r>
            <a:r>
              <a:rPr lang="en-US" dirty="0" err="1"/>
              <a:t>купуса,налити</a:t>
            </a:r>
            <a:r>
              <a:rPr lang="en-US" dirty="0"/>
              <a:t> </a:t>
            </a:r>
            <a:r>
              <a:rPr lang="en-US" dirty="0" err="1"/>
              <a:t>водом,да</a:t>
            </a:r>
            <a:r>
              <a:rPr lang="en-US" dirty="0"/>
              <a:t> </a:t>
            </a:r>
            <a:r>
              <a:rPr lang="en-US" dirty="0" err="1"/>
              <a:t>огрезну</a:t>
            </a:r>
            <a:r>
              <a:rPr lang="en-US" dirty="0"/>
              <a:t> и </a:t>
            </a:r>
            <a:r>
              <a:rPr lang="en-US" dirty="0" err="1"/>
              <a:t>ставити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кува</a:t>
            </a:r>
            <a:r>
              <a:rPr lang="en-US" dirty="0"/>
              <a:t>. </a:t>
            </a:r>
            <a:r>
              <a:rPr lang="en-US" dirty="0" err="1"/>
              <a:t>Током</a:t>
            </a:r>
            <a:r>
              <a:rPr lang="en-US" dirty="0"/>
              <a:t> </a:t>
            </a:r>
            <a:r>
              <a:rPr lang="en-US" dirty="0" err="1"/>
              <a:t>кувања</a:t>
            </a:r>
            <a:r>
              <a:rPr lang="en-US" dirty="0"/>
              <a:t> </a:t>
            </a:r>
            <a:r>
              <a:rPr lang="en-US" dirty="0" err="1"/>
              <a:t>суд</a:t>
            </a:r>
            <a:r>
              <a:rPr lang="en-US" dirty="0"/>
              <a:t> у </a:t>
            </a:r>
            <a:r>
              <a:rPr lang="en-US" dirty="0" err="1"/>
              <a:t>којем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сарма</a:t>
            </a:r>
            <a:r>
              <a:rPr lang="en-US" dirty="0"/>
              <a:t> </a:t>
            </a:r>
            <a:r>
              <a:rPr lang="en-US" dirty="0" err="1"/>
              <a:t>кува</a:t>
            </a:r>
            <a:r>
              <a:rPr lang="en-US" dirty="0"/>
              <a:t> </a:t>
            </a:r>
            <a:r>
              <a:rPr lang="en-US" dirty="0" err="1"/>
              <a:t>само</a:t>
            </a:r>
            <a:r>
              <a:rPr lang="en-US" dirty="0"/>
              <a:t> </a:t>
            </a:r>
            <a:r>
              <a:rPr lang="en-US" dirty="0" err="1"/>
              <a:t>мрдати</a:t>
            </a:r>
            <a:r>
              <a:rPr lang="en-US" dirty="0"/>
              <a:t> </a:t>
            </a:r>
            <a:r>
              <a:rPr lang="en-US" dirty="0" err="1"/>
              <a:t>лево-десно</a:t>
            </a:r>
            <a:r>
              <a:rPr lang="en-US" dirty="0"/>
              <a:t>. </a:t>
            </a:r>
            <a:r>
              <a:rPr lang="en-US" dirty="0" err="1"/>
              <a:t>Кад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сарма</a:t>
            </a:r>
            <a:r>
              <a:rPr lang="en-US" dirty="0"/>
              <a:t> </a:t>
            </a:r>
            <a:r>
              <a:rPr lang="en-US" dirty="0" err="1"/>
              <a:t>кувана,после</a:t>
            </a:r>
            <a:r>
              <a:rPr lang="en-US" dirty="0"/>
              <a:t> </a:t>
            </a:r>
            <a:r>
              <a:rPr lang="en-US" dirty="0" err="1"/>
              <a:t>једно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sr-Cyrl-RS" dirty="0" smtClean="0"/>
              <a:t> пута</a:t>
            </a:r>
            <a:r>
              <a:rPr lang="en-US" dirty="0" smtClean="0"/>
              <a:t> </a:t>
            </a:r>
            <a:r>
              <a:rPr lang="en-US" dirty="0" err="1"/>
              <a:t>лаганог</a:t>
            </a:r>
            <a:r>
              <a:rPr lang="en-US" dirty="0"/>
              <a:t> </a:t>
            </a:r>
            <a:r>
              <a:rPr lang="en-US" dirty="0" err="1"/>
              <a:t>крчкања</a:t>
            </a:r>
            <a:r>
              <a:rPr lang="en-US" dirty="0"/>
              <a:t> </a:t>
            </a:r>
            <a:r>
              <a:rPr lang="en-US" dirty="0" err="1"/>
              <a:t>запржити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И </a:t>
            </a:r>
            <a:r>
              <a:rPr lang="en-US" dirty="0" err="1"/>
              <a:t>ту</a:t>
            </a:r>
            <a:r>
              <a:rPr lang="en-US" dirty="0"/>
              <a:t> </a:t>
            </a:r>
            <a:r>
              <a:rPr lang="en-US" dirty="0" err="1"/>
              <a:t>имате</a:t>
            </a:r>
            <a:r>
              <a:rPr lang="en-US" dirty="0"/>
              <a:t> </a:t>
            </a:r>
            <a:r>
              <a:rPr lang="en-US" dirty="0" err="1"/>
              <a:t>две</a:t>
            </a:r>
            <a:r>
              <a:rPr lang="en-US" dirty="0"/>
              <a:t> </a:t>
            </a:r>
            <a:r>
              <a:rPr lang="en-US" dirty="0" err="1"/>
              <a:t>врсте</a:t>
            </a:r>
            <a:r>
              <a:rPr lang="en-US" dirty="0"/>
              <a:t> </a:t>
            </a:r>
            <a:r>
              <a:rPr lang="en-US" dirty="0" err="1"/>
              <a:t>запршке</a:t>
            </a:r>
            <a:r>
              <a:rPr lang="en-US" dirty="0"/>
              <a:t>. </a:t>
            </a:r>
            <a:r>
              <a:rPr lang="en-US" dirty="0" err="1"/>
              <a:t>Једна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упрженим</a:t>
            </a:r>
            <a:r>
              <a:rPr lang="en-US" dirty="0"/>
              <a:t> </a:t>
            </a:r>
            <a:r>
              <a:rPr lang="en-US" dirty="0" err="1"/>
              <a:t>брашном</a:t>
            </a:r>
            <a:r>
              <a:rPr lang="en-US" dirty="0"/>
              <a:t> и </a:t>
            </a:r>
            <a:r>
              <a:rPr lang="en-US" dirty="0" err="1"/>
              <a:t>уљем,којима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додата</a:t>
            </a:r>
            <a:r>
              <a:rPr lang="en-US" dirty="0"/>
              <a:t> </a:t>
            </a:r>
            <a:r>
              <a:rPr lang="en-US" dirty="0" err="1"/>
              <a:t>кашика</a:t>
            </a:r>
            <a:r>
              <a:rPr lang="en-US" dirty="0"/>
              <a:t> </a:t>
            </a:r>
            <a:r>
              <a:rPr lang="en-US" dirty="0" err="1"/>
              <a:t>црвене</a:t>
            </a:r>
            <a:r>
              <a:rPr lang="en-US" dirty="0"/>
              <a:t> </a:t>
            </a:r>
            <a:r>
              <a:rPr lang="en-US" dirty="0" err="1"/>
              <a:t>паприке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друга,која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мало</a:t>
            </a:r>
            <a:r>
              <a:rPr lang="en-US" dirty="0"/>
              <a:t> </a:t>
            </a:r>
            <a:r>
              <a:rPr lang="en-US" dirty="0" err="1"/>
              <a:t>лаганија,за</a:t>
            </a:r>
            <a:r>
              <a:rPr lang="en-US" dirty="0"/>
              <a:t> </a:t>
            </a:r>
            <a:r>
              <a:rPr lang="en-US" dirty="0" err="1"/>
              <a:t>оне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смеју</a:t>
            </a:r>
            <a:r>
              <a:rPr lang="en-US" dirty="0"/>
              <a:t> </a:t>
            </a:r>
            <a:r>
              <a:rPr lang="en-US" dirty="0" err="1"/>
              <a:t>тешке</a:t>
            </a:r>
            <a:r>
              <a:rPr lang="en-US" dirty="0"/>
              <a:t> </a:t>
            </a:r>
            <a:r>
              <a:rPr lang="en-US" dirty="0" err="1"/>
              <a:t>запршке</a:t>
            </a:r>
            <a:r>
              <a:rPr lang="en-US" dirty="0"/>
              <a:t>…</a:t>
            </a:r>
            <a:r>
              <a:rPr lang="en-US" dirty="0" err="1"/>
              <a:t>мало</a:t>
            </a:r>
            <a:r>
              <a:rPr lang="en-US" dirty="0"/>
              <a:t> </a:t>
            </a:r>
            <a:r>
              <a:rPr lang="en-US" dirty="0" err="1"/>
              <a:t>брашна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размути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водом</a:t>
            </a:r>
            <a:r>
              <a:rPr lang="en-US" dirty="0"/>
              <a:t> и </a:t>
            </a:r>
            <a:r>
              <a:rPr lang="en-US" dirty="0" err="1"/>
              <a:t>томе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дода</a:t>
            </a:r>
            <a:r>
              <a:rPr lang="en-US" dirty="0"/>
              <a:t> </a:t>
            </a:r>
            <a:r>
              <a:rPr lang="en-US" dirty="0" err="1"/>
              <a:t>паприка</a:t>
            </a:r>
            <a:r>
              <a:rPr lang="en-US" dirty="0"/>
              <a:t> </a:t>
            </a:r>
            <a:r>
              <a:rPr lang="en-US" dirty="0" err="1"/>
              <a:t>па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тако</a:t>
            </a:r>
            <a:r>
              <a:rPr lang="en-US" dirty="0"/>
              <a:t> </a:t>
            </a:r>
            <a:r>
              <a:rPr lang="en-US" dirty="0" err="1"/>
              <a:t>истресе</a:t>
            </a:r>
            <a:r>
              <a:rPr lang="en-US" dirty="0"/>
              <a:t> </a:t>
            </a:r>
            <a:r>
              <a:rPr lang="en-US" dirty="0" err="1" smtClean="0"/>
              <a:t>изме</a:t>
            </a:r>
            <a:r>
              <a:rPr lang="sr-Cyrl-RS" dirty="0"/>
              <a:t>ђ</a:t>
            </a:r>
            <a:r>
              <a:rPr lang="en-US" dirty="0" smtClean="0"/>
              <a:t>у </a:t>
            </a:r>
            <a:r>
              <a:rPr lang="en-US" dirty="0" err="1"/>
              <a:t>сарми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www.rajak.rs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385248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Представљање алгоритама</a:t>
            </a:r>
            <a:r>
              <a:rPr lang="sr-Cyrl-RS" dirty="0"/>
              <a:t> </a:t>
            </a:r>
            <a:r>
              <a:rPr lang="sr-Cyrl-RS" dirty="0" smtClean="0"/>
              <a:t>формулама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sr-Cyrl-RS" dirty="0" smtClean="0"/>
                  <a:t>Како се рачуна сила потребна да телу масе </a:t>
                </a:r>
                <a:r>
                  <a:rPr lang="en-US" dirty="0" smtClean="0"/>
                  <a:t>m</a:t>
                </a:r>
                <a:r>
                  <a:rPr lang="sr-Latn-RS" dirty="0" smtClean="0"/>
                  <a:t> </a:t>
                </a:r>
                <a:r>
                  <a:rPr lang="sr-Cyrl-RS" dirty="0" smtClean="0"/>
                  <a:t>да убрзање </a:t>
                </a:r>
                <a:r>
                  <a:rPr lang="en-US" dirty="0" smtClean="0"/>
                  <a:t>a:</a:t>
                </a:r>
                <a:endParaRPr lang="sr-Cyrl-RS" dirty="0" smtClean="0"/>
              </a:p>
              <a:p>
                <a:r>
                  <a:rPr lang="en-US" dirty="0" smtClean="0"/>
                  <a:t>m=2kg</a:t>
                </a:r>
              </a:p>
              <a:p>
                <a:r>
                  <a:rPr lang="en-US" dirty="0" smtClean="0"/>
                  <a:t>a=10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F=?</a:t>
                </a:r>
              </a:p>
              <a:p>
                <a:r>
                  <a:rPr lang="en-US" dirty="0"/>
                  <a:t>F=m ∙ a</a:t>
                </a:r>
                <a:endParaRPr lang="sr-Cyrl-RS" dirty="0"/>
              </a:p>
              <a:p>
                <a:r>
                  <a:rPr lang="en-US" dirty="0" smtClean="0"/>
                  <a:t>F=2kg</a:t>
                </a:r>
                <a:r>
                  <a:rPr lang="en-US" dirty="0"/>
                  <a:t> ∙ </a:t>
                </a:r>
                <a:r>
                  <a:rPr lang="en-US" dirty="0" smtClean="0"/>
                  <a:t>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=20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𝑘𝑔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F=20 N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sr-Cyrl-R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Представљање алгоритама</a:t>
            </a:r>
            <a:r>
              <a:rPr lang="en-US" dirty="0" smtClean="0"/>
              <a:t> </a:t>
            </a:r>
            <a:r>
              <a:rPr lang="sr-Cyrl-RS" dirty="0" smtClean="0"/>
              <a:t>стандардним блок дијаграмом тока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Сваки алгоритам започињемо са блоком ПОЧЕТАК.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sr-Cyrl-RS" dirty="0" smtClean="0"/>
          </a:p>
          <a:p>
            <a:r>
              <a:rPr lang="sr-Cyrl-RS" dirty="0" smtClean="0"/>
              <a:t>Сваки алгоритам завршавамо са блоком КРАЈ.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sr-Cyrl-RS" dirty="0" smtClean="0"/>
          </a:p>
          <a:p>
            <a:r>
              <a:rPr lang="sr-Cyrl-RS" dirty="0" smtClean="0"/>
              <a:t>ОПЕРАЦИЈЕ означавамо са правоугаоником.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611560" y="2492896"/>
            <a:ext cx="1962150" cy="4826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>
                <a:effectLst/>
                <a:ea typeface="MS Mincho"/>
                <a:cs typeface="Times New Roman"/>
              </a:rPr>
              <a:t>ПОЧЕТАК</a:t>
            </a:r>
            <a:endParaRPr lang="en-US" sz="1100">
              <a:effectLst/>
              <a:ea typeface="MS Mincho"/>
              <a:cs typeface="Times New Roman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11560" y="3738488"/>
            <a:ext cx="1962150" cy="4826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КРАЈ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043608" y="4941168"/>
            <a:ext cx="4536504" cy="57606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sr-Cyrl-RS" sz="1400" dirty="0" smtClean="0">
              <a:effectLst/>
              <a:ea typeface="MS Mincho"/>
              <a:cs typeface="Times New Roman"/>
            </a:endParaRPr>
          </a:p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err="1" smtClean="0">
                <a:effectLst/>
                <a:ea typeface="MS Mincho"/>
                <a:cs typeface="Times New Roman"/>
              </a:rPr>
              <a:t>Листове</a:t>
            </a:r>
            <a:r>
              <a:rPr lang="en-US" sz="1400" dirty="0" smtClean="0">
                <a:effectLst/>
                <a:ea typeface="MS Mincho"/>
                <a:cs typeface="Times New Roman"/>
              </a:rPr>
              <a:t> </a:t>
            </a:r>
            <a:r>
              <a:rPr lang="en-US" sz="1400" dirty="0" err="1">
                <a:effectLst/>
                <a:ea typeface="MS Mincho"/>
                <a:cs typeface="Times New Roman"/>
              </a:rPr>
              <a:t>купуса</a:t>
            </a:r>
            <a:r>
              <a:rPr lang="en-US" sz="1400" dirty="0">
                <a:effectLst/>
                <a:ea typeface="MS Mincho"/>
                <a:cs typeface="Times New Roman"/>
              </a:rPr>
              <a:t> </a:t>
            </a:r>
            <a:r>
              <a:rPr lang="en-US" sz="1400" dirty="0" err="1">
                <a:effectLst/>
                <a:ea typeface="MS Mincho"/>
                <a:cs typeface="Times New Roman"/>
              </a:rPr>
              <a:t>опрати</a:t>
            </a:r>
            <a:r>
              <a:rPr lang="en-US" sz="1400" dirty="0">
                <a:effectLst/>
                <a:ea typeface="MS Mincho"/>
                <a:cs typeface="Times New Roman"/>
              </a:rPr>
              <a:t> и </a:t>
            </a:r>
            <a:r>
              <a:rPr lang="en-US" sz="1400" dirty="0" err="1">
                <a:effectLst/>
                <a:ea typeface="MS Mincho"/>
                <a:cs typeface="Times New Roman"/>
              </a:rPr>
              <a:t>одстранити</a:t>
            </a:r>
            <a:r>
              <a:rPr lang="en-US" sz="1400" dirty="0">
                <a:effectLst/>
                <a:ea typeface="MS Mincho"/>
                <a:cs typeface="Times New Roman"/>
              </a:rPr>
              <a:t> </a:t>
            </a:r>
            <a:r>
              <a:rPr lang="en-US" sz="1400" dirty="0" err="1" smtClean="0">
                <a:effectLst/>
                <a:ea typeface="MS Mincho"/>
                <a:cs typeface="Times New Roman"/>
              </a:rPr>
              <a:t>жилице</a:t>
            </a:r>
            <a:endParaRPr lang="en-US" sz="1400" dirty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 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51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Представљање алгоритама</a:t>
            </a:r>
            <a:r>
              <a:rPr lang="en-US" dirty="0" smtClean="0"/>
              <a:t> </a:t>
            </a:r>
            <a:r>
              <a:rPr lang="sr-Cyrl-RS" dirty="0" smtClean="0"/>
              <a:t>стандардним блок дијаграмом тока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Одлуке представљамо ромбом.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2627784" y="2564903"/>
            <a:ext cx="2592288" cy="1800201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400" dirty="0" smtClean="0">
                <a:effectLst/>
                <a:ea typeface="MS Mincho"/>
                <a:cs typeface="Times New Roman"/>
              </a:rPr>
              <a:t>Да ли волим сарму са јаком запршком?</a:t>
            </a:r>
            <a:endParaRPr lang="en-US" sz="1400" dirty="0">
              <a:effectLst/>
              <a:ea typeface="MS Mincho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20072" y="3469655"/>
            <a:ext cx="14052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341909" y="3465003"/>
            <a:ext cx="1285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41909" y="3465003"/>
            <a:ext cx="0" cy="104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25327" y="3465003"/>
            <a:ext cx="0" cy="104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428941" y="4525403"/>
            <a:ext cx="1825935" cy="4781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Ставим мало запршке</a:t>
            </a:r>
            <a:endParaRPr lang="en-US" sz="1400" dirty="0"/>
          </a:p>
        </p:txBody>
      </p:sp>
      <p:sp>
        <p:nvSpPr>
          <p:cNvPr id="20" name="Flowchart: Process 19"/>
          <p:cNvSpPr/>
          <p:nvPr/>
        </p:nvSpPr>
        <p:spPr>
          <a:xfrm>
            <a:off x="5725776" y="4526139"/>
            <a:ext cx="1799101" cy="4781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Ставим много запршке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36096" y="31409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0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Представљање алгоритама</a:t>
            </a:r>
            <a:r>
              <a:rPr lang="en-US" dirty="0" smtClean="0"/>
              <a:t> </a:t>
            </a:r>
            <a:r>
              <a:rPr lang="sr-Cyrl-RS" dirty="0" smtClean="0"/>
              <a:t>стандардним блок дијаграмом тока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УНОС података, информација, представљамо обрнутим трапезом.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15" name="Flowchart: Manual Operation 14"/>
          <p:cNvSpPr>
            <a:spLocks noChangeArrowheads="1"/>
          </p:cNvSpPr>
          <p:nvPr/>
        </p:nvSpPr>
        <p:spPr bwMode="auto">
          <a:xfrm>
            <a:off x="2536045" y="2780928"/>
            <a:ext cx="2063115" cy="936104"/>
          </a:xfrm>
          <a:prstGeom prst="flowChartManualOpe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MS Mincho"/>
                <a:cs typeface="Times New Roman"/>
              </a:rPr>
              <a:t> </a:t>
            </a:r>
          </a:p>
        </p:txBody>
      </p:sp>
      <p:sp>
        <p:nvSpPr>
          <p:cNvPr id="16" name="Flowchart: Manual Operation 15"/>
          <p:cNvSpPr>
            <a:spLocks noChangeArrowheads="1"/>
          </p:cNvSpPr>
          <p:nvPr/>
        </p:nvSpPr>
        <p:spPr bwMode="auto">
          <a:xfrm>
            <a:off x="683568" y="5373216"/>
            <a:ext cx="2063115" cy="680720"/>
          </a:xfrm>
          <a:prstGeom prst="flowChartManualOpe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MS Mincho"/>
                <a:cs typeface="Times New Roman"/>
              </a:rPr>
              <a:t> </a:t>
            </a: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>
            <a:off x="1285548" y="4690591"/>
            <a:ext cx="802640" cy="1286510"/>
          </a:xfrm>
          <a:prstGeom prst="downArrow">
            <a:avLst>
              <a:gd name="adj1" fmla="val 50000"/>
              <a:gd name="adj2" fmla="val 465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MS Mincho"/>
                <a:cs typeface="Times New Roman"/>
              </a:rPr>
              <a:t>ПОДАЦИ</a:t>
            </a:r>
            <a:endParaRPr lang="en-US" sz="1100" dirty="0">
              <a:effectLst/>
              <a:latin typeface="Calibri"/>
              <a:ea typeface="MS Mincho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40" y="4377938"/>
            <a:ext cx="2627784" cy="19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АЛГОРИТМИ-ДЕФИНИЦИЈА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sr-Cyrl-RS" dirty="0" smtClean="0"/>
              <a:t>“Ниједно </a:t>
            </a:r>
            <a:r>
              <a:rPr lang="sr-Cyrl-RS" dirty="0"/>
              <a:t>људско биће не може да пише довољно брзо или довољно дуго или довољно мало, да напише све чланове неког пребројивог бесконачног скупа, записивајући име сваког члана скупа, по некој нотацији. 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	Али </a:t>
            </a:r>
            <a:r>
              <a:rPr lang="sr-Cyrl-RS" dirty="0"/>
              <a:t>људи могу да ураде нешто једнако корисно, у случају пребојивих бесконачних скупова: Могу да дају експлицитна упутства за утврдђивање н-тог члана скупа, за коначно велико н. Таква упутства се дају врло експлицитно, у форми у којој их може испратити рачунар или човек који је способан да изврши само елементарне операције.”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Представљање алгоритама</a:t>
            </a:r>
            <a:r>
              <a:rPr lang="en-US" dirty="0" smtClean="0"/>
              <a:t> </a:t>
            </a:r>
            <a:r>
              <a:rPr lang="sr-Cyrl-RS" dirty="0" smtClean="0"/>
              <a:t>стандардним блок дијаграмом тока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ИЗЛАЗ података, информација, представљамо трапезом.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15" name="Flowchart: Manual Operation 14"/>
          <p:cNvSpPr>
            <a:spLocks noChangeArrowheads="1"/>
          </p:cNvSpPr>
          <p:nvPr/>
        </p:nvSpPr>
        <p:spPr bwMode="auto">
          <a:xfrm rot="10800000">
            <a:off x="2555776" y="2329635"/>
            <a:ext cx="3096344" cy="1407097"/>
          </a:xfrm>
          <a:prstGeom prst="flowChartManualOpe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MS Mincho"/>
                <a:cs typeface="Times New Roman"/>
              </a:rPr>
              <a:t> </a:t>
            </a:r>
          </a:p>
        </p:txBody>
      </p:sp>
      <p:sp>
        <p:nvSpPr>
          <p:cNvPr id="9" name="Flowchart: Manual Operation 8"/>
          <p:cNvSpPr>
            <a:spLocks noChangeArrowheads="1"/>
          </p:cNvSpPr>
          <p:nvPr/>
        </p:nvSpPr>
        <p:spPr bwMode="auto">
          <a:xfrm rot="10800000">
            <a:off x="611560" y="4365104"/>
            <a:ext cx="2063115" cy="680720"/>
          </a:xfrm>
          <a:prstGeom prst="flowChartManualOpe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MS Mincho"/>
                <a:cs typeface="Times New Roman"/>
              </a:rPr>
              <a:t> 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>
            <a:off x="1269102" y="4516869"/>
            <a:ext cx="748030" cy="1057910"/>
          </a:xfrm>
          <a:prstGeom prst="downArrow">
            <a:avLst>
              <a:gd name="adj1" fmla="val 50000"/>
              <a:gd name="adj2" fmla="val 4059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MS Mincho"/>
                <a:cs typeface="Times New Roman"/>
              </a:rPr>
              <a:t>ПОДАЦИ</a:t>
            </a:r>
            <a:endParaRPr lang="en-US" sz="1100" dirty="0">
              <a:effectLst/>
              <a:latin typeface="Calibri"/>
              <a:ea typeface="MS Mincho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36912"/>
            <a:ext cx="2294085" cy="31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3609 L -0.00261 0.213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56" y="-747464"/>
            <a:ext cx="7467600" cy="1143000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Израда градске ђачке месечне показне карте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2939144" y="620688"/>
            <a:ext cx="1962150" cy="4826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ПОЧЕТАК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cxnSp>
        <p:nvCxnSpPr>
          <p:cNvPr id="6" name="Straight Arrow Connector 5"/>
          <p:cNvCxnSpPr>
            <a:stCxn id="5" idx="2"/>
            <a:endCxn id="17" idx="0"/>
          </p:cNvCxnSpPr>
          <p:nvPr/>
        </p:nvCxnSpPr>
        <p:spPr>
          <a:xfrm>
            <a:off x="3920219" y="1103288"/>
            <a:ext cx="0" cy="309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Process 6"/>
          <p:cNvSpPr/>
          <p:nvPr/>
        </p:nvSpPr>
        <p:spPr>
          <a:xfrm>
            <a:off x="2684048" y="2894269"/>
            <a:ext cx="2467610" cy="3714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a typeface="MS Mincho"/>
                <a:cs typeface="Times New Roman"/>
              </a:rPr>
              <a:t>Попунити формулар са потребним подацима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666295" y="3579593"/>
            <a:ext cx="2517710" cy="3714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ffectLst/>
                <a:ea typeface="MS Mincho"/>
                <a:cs typeface="Times New Roman"/>
              </a:rPr>
              <a:t>Оверити формулар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17" idx="2"/>
            <a:endCxn id="7" idx="0"/>
          </p:cNvCxnSpPr>
          <p:nvPr/>
        </p:nvCxnSpPr>
        <p:spPr>
          <a:xfrm flipH="1">
            <a:off x="3917853" y="2565696"/>
            <a:ext cx="2366" cy="328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2"/>
            <a:endCxn id="20" idx="0"/>
          </p:cNvCxnSpPr>
          <p:nvPr/>
        </p:nvCxnSpPr>
        <p:spPr>
          <a:xfrm flipH="1">
            <a:off x="3917853" y="4653136"/>
            <a:ext cx="3648" cy="453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2662646" y="4281661"/>
            <a:ext cx="2517710" cy="3714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Cyrl-RS" sz="1100" dirty="0">
                <a:ea typeface="MS Mincho"/>
                <a:cs typeface="Times New Roman"/>
              </a:rPr>
              <a:t/>
            </a:r>
            <a:br>
              <a:rPr lang="sr-Cyrl-RS" sz="1100" dirty="0">
                <a:ea typeface="MS Mincho"/>
                <a:cs typeface="Times New Roman"/>
              </a:rPr>
            </a:br>
            <a:r>
              <a:rPr lang="sr-Cyrl-RS" sz="1100" dirty="0">
                <a:ea typeface="MS Mincho"/>
                <a:cs typeface="Times New Roman"/>
              </a:rPr>
              <a:t>Предати захтев за израду карте</a:t>
            </a:r>
            <a:endParaRPr lang="en-US" sz="1100" dirty="0"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 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cxnSp>
        <p:nvCxnSpPr>
          <p:cNvPr id="13" name="Straight Arrow Connector 12"/>
          <p:cNvCxnSpPr>
            <a:stCxn id="20" idx="0"/>
            <a:endCxn id="20" idx="0"/>
          </p:cNvCxnSpPr>
          <p:nvPr/>
        </p:nvCxnSpPr>
        <p:spPr>
          <a:xfrm>
            <a:off x="3917853" y="510706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owchart: Terminator 14"/>
          <p:cNvSpPr/>
          <p:nvPr/>
        </p:nvSpPr>
        <p:spPr>
          <a:xfrm>
            <a:off x="2939144" y="6227370"/>
            <a:ext cx="1962150" cy="4826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>
                <a:effectLst/>
                <a:ea typeface="MS Mincho"/>
                <a:cs typeface="Times New Roman"/>
              </a:rPr>
              <a:t>КРАЈ</a:t>
            </a:r>
            <a:endParaRPr lang="en-US" sz="1100">
              <a:effectLst/>
              <a:ea typeface="MS Mincho"/>
              <a:cs typeface="Times New Roman"/>
            </a:endParaRPr>
          </a:p>
        </p:txBody>
      </p:sp>
      <p:sp>
        <p:nvSpPr>
          <p:cNvPr id="17" name="Flowchart: Manual Operation 16"/>
          <p:cNvSpPr/>
          <p:nvPr/>
        </p:nvSpPr>
        <p:spPr>
          <a:xfrm>
            <a:off x="2483768" y="1413133"/>
            <a:ext cx="2872902" cy="1152563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Име, презиме, ЈБМГ, зона , тип месечне, школа, разред, кућна адреса, празан формулар за израду карте, фотографија</a:t>
            </a:r>
            <a:endParaRPr lang="en-US" sz="1100" dirty="0"/>
          </a:p>
        </p:txBody>
      </p:sp>
      <p:cxnSp>
        <p:nvCxnSpPr>
          <p:cNvPr id="18" name="Straight Arrow Connector 17"/>
          <p:cNvCxnSpPr>
            <a:stCxn id="7" idx="2"/>
            <a:endCxn id="9" idx="0"/>
          </p:cNvCxnSpPr>
          <p:nvPr/>
        </p:nvCxnSpPr>
        <p:spPr>
          <a:xfrm>
            <a:off x="3917853" y="3265744"/>
            <a:ext cx="7297" cy="313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3921501" y="3951068"/>
            <a:ext cx="3649" cy="330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rapezoid 19"/>
          <p:cNvSpPr/>
          <p:nvPr/>
        </p:nvSpPr>
        <p:spPr>
          <a:xfrm>
            <a:off x="2819822" y="5107060"/>
            <a:ext cx="2196062" cy="571110"/>
          </a:xfrm>
          <a:prstGeom prst="trapezoi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Градска месечна показна карта</a:t>
            </a:r>
            <a:endParaRPr lang="en-US" sz="1100" dirty="0"/>
          </a:p>
        </p:txBody>
      </p:sp>
      <p:cxnSp>
        <p:nvCxnSpPr>
          <p:cNvPr id="73" name="Straight Arrow Connector 72"/>
          <p:cNvCxnSpPr>
            <a:stCxn id="20" idx="2"/>
            <a:endCxn id="15" idx="0"/>
          </p:cNvCxnSpPr>
          <p:nvPr/>
        </p:nvCxnSpPr>
        <p:spPr>
          <a:xfrm>
            <a:off x="3917853" y="5678170"/>
            <a:ext cx="2366" cy="54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0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5" grpId="0" animBg="1"/>
      <p:bldP spid="17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73" y="-533400"/>
            <a:ext cx="7467600" cy="1143000"/>
          </a:xfrm>
        </p:spPr>
        <p:txBody>
          <a:bodyPr/>
          <a:lstStyle/>
          <a:p>
            <a:r>
              <a:rPr lang="sr-Cyrl-RS" dirty="0" smtClean="0"/>
              <a:t>Покварена лапма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854835" y="976198"/>
            <a:ext cx="1962150" cy="4826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>
                <a:effectLst/>
                <a:ea typeface="MS Mincho"/>
                <a:cs typeface="Times New Roman"/>
              </a:rPr>
              <a:t>ПОЧЕТАК</a:t>
            </a:r>
            <a:endParaRPr lang="en-US" sz="1100">
              <a:effectLst/>
              <a:ea typeface="MS Mincho"/>
              <a:cs typeface="Times New Roman"/>
            </a:endParaRPr>
          </a:p>
        </p:txBody>
      </p:sp>
      <p:cxnSp>
        <p:nvCxnSpPr>
          <p:cNvPr id="6" name="Straight Arrow Connector 5"/>
          <p:cNvCxnSpPr>
            <a:stCxn id="5" idx="2"/>
            <a:endCxn id="48" idx="0"/>
          </p:cNvCxnSpPr>
          <p:nvPr/>
        </p:nvCxnSpPr>
        <p:spPr>
          <a:xfrm flipH="1">
            <a:off x="2831782" y="1458798"/>
            <a:ext cx="4128" cy="254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8" idx="2"/>
            <a:endCxn id="9" idx="0"/>
          </p:cNvCxnSpPr>
          <p:nvPr/>
        </p:nvCxnSpPr>
        <p:spPr>
          <a:xfrm>
            <a:off x="2831782" y="2216946"/>
            <a:ext cx="1" cy="242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Decision 8"/>
          <p:cNvSpPr/>
          <p:nvPr/>
        </p:nvSpPr>
        <p:spPr>
          <a:xfrm>
            <a:off x="1356360" y="2459355"/>
            <a:ext cx="2950845" cy="973455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sr-Cyrl-RS" sz="1100" dirty="0" smtClean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ffectLst/>
                <a:ea typeface="MS Mincho"/>
                <a:cs typeface="Times New Roman"/>
              </a:rPr>
              <a:t>Лампа </a:t>
            </a:r>
            <a:r>
              <a:rPr lang="sr-Cyrl-RS" sz="1100" dirty="0">
                <a:effectLst/>
                <a:ea typeface="MS Mincho"/>
                <a:cs typeface="Times New Roman"/>
              </a:rPr>
              <a:t>приљкључена?</a:t>
            </a:r>
            <a:br>
              <a:rPr lang="sr-Cyrl-RS" sz="1100" dirty="0">
                <a:effectLst/>
                <a:ea typeface="MS Mincho"/>
                <a:cs typeface="Times New Roman"/>
              </a:rPr>
            </a:br>
            <a:endParaRPr lang="en-US" sz="1100" dirty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 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38620" y="3284855"/>
            <a:ext cx="0" cy="423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Decision 10"/>
          <p:cNvSpPr/>
          <p:nvPr/>
        </p:nvSpPr>
        <p:spPr>
          <a:xfrm>
            <a:off x="1564640" y="3820160"/>
            <a:ext cx="2497455" cy="95885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MS Mincho"/>
                <a:cs typeface="Times New Roman"/>
              </a:rPr>
              <a:t>Сијалица прегорела?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>
                <a:effectLst/>
                <a:ea typeface="MS Mincho"/>
                <a:cs typeface="Times New Roman"/>
              </a:rPr>
              <a:t> </a:t>
            </a:r>
            <a:endParaRPr lang="en-US" sz="1100">
              <a:effectLst/>
              <a:ea typeface="MS Mincho"/>
              <a:cs typeface="Times New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88435" y="4303395"/>
            <a:ext cx="4978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00220" y="2942590"/>
            <a:ext cx="2819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4582795" y="2794000"/>
            <a:ext cx="1241425" cy="3714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sr-Cyrl-RS" sz="1100" dirty="0" smtClean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err="1" smtClean="0">
                <a:effectLst/>
                <a:ea typeface="MS Mincho"/>
                <a:cs typeface="Times New Roman"/>
              </a:rPr>
              <a:t>Прикључи</a:t>
            </a:r>
            <a:r>
              <a:rPr lang="en-US" sz="1100" dirty="0" smtClean="0">
                <a:effectLst/>
                <a:ea typeface="MS Mincho"/>
                <a:cs typeface="Times New Roman"/>
              </a:rPr>
              <a:t> </a:t>
            </a:r>
            <a:r>
              <a:rPr lang="en-US" sz="1100" dirty="0" err="1">
                <a:effectLst/>
                <a:ea typeface="MS Mincho"/>
                <a:cs typeface="Times New Roman"/>
              </a:rPr>
              <a:t>лампу</a:t>
            </a:r>
            <a:endParaRPr lang="en-US" sz="1100" dirty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 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508500" y="4117340"/>
            <a:ext cx="1308100" cy="3714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sr-Cyrl-RS" sz="1100" dirty="0" smtClean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err="1" smtClean="0">
                <a:effectLst/>
                <a:ea typeface="MS Mincho"/>
                <a:cs typeface="Times New Roman"/>
              </a:rPr>
              <a:t>Замени</a:t>
            </a:r>
            <a:r>
              <a:rPr lang="en-US" sz="1100" dirty="0" smtClean="0">
                <a:effectLst/>
                <a:ea typeface="MS Mincho"/>
                <a:cs typeface="Times New Roman"/>
              </a:rPr>
              <a:t> </a:t>
            </a:r>
            <a:r>
              <a:rPr lang="en-US" sz="1100" dirty="0" err="1">
                <a:effectLst/>
                <a:ea typeface="MS Mincho"/>
                <a:cs typeface="Times New Roman"/>
              </a:rPr>
              <a:t>сијалицу</a:t>
            </a:r>
            <a:endParaRPr lang="en-US" sz="1100" dirty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 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13685" y="4786630"/>
            <a:ext cx="0" cy="311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Decision 16"/>
          <p:cNvSpPr/>
          <p:nvPr/>
        </p:nvSpPr>
        <p:spPr>
          <a:xfrm>
            <a:off x="6106795" y="2623185"/>
            <a:ext cx="1248410" cy="661035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sr-Cyrl-RS" sz="1100" dirty="0" smtClean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ffectLst/>
                <a:ea typeface="MS Mincho"/>
                <a:cs typeface="Times New Roman"/>
              </a:rPr>
              <a:t>Ради</a:t>
            </a:r>
            <a:r>
              <a:rPr lang="sr-Cyrl-RS" sz="1100" dirty="0">
                <a:effectLst/>
                <a:ea typeface="MS Mincho"/>
                <a:cs typeface="Times New Roman"/>
              </a:rPr>
              <a:t>?</a:t>
            </a:r>
            <a:br>
              <a:rPr lang="sr-Cyrl-RS" sz="1100" dirty="0">
                <a:effectLst/>
                <a:ea typeface="MS Mincho"/>
                <a:cs typeface="Times New Roman"/>
              </a:rPr>
            </a:br>
            <a:endParaRPr lang="en-US" sz="1100" dirty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 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31840" y="2950210"/>
            <a:ext cx="2819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13685" y="3700780"/>
            <a:ext cx="39255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13685" y="3433445"/>
            <a:ext cx="0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90"/>
          <p:cNvSpPr txBox="1"/>
          <p:nvPr/>
        </p:nvSpPr>
        <p:spPr>
          <a:xfrm>
            <a:off x="6114415" y="3343910"/>
            <a:ext cx="423545" cy="2819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Не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55840" y="2942590"/>
            <a:ext cx="4692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5107" y="2950210"/>
            <a:ext cx="9676" cy="2821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93"/>
          <p:cNvSpPr txBox="1"/>
          <p:nvPr/>
        </p:nvSpPr>
        <p:spPr>
          <a:xfrm>
            <a:off x="4062730" y="2459355"/>
            <a:ext cx="365125" cy="2895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Не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sp>
        <p:nvSpPr>
          <p:cNvPr id="25" name="Text Box 94"/>
          <p:cNvSpPr txBox="1"/>
          <p:nvPr/>
        </p:nvSpPr>
        <p:spPr>
          <a:xfrm>
            <a:off x="7355205" y="2555875"/>
            <a:ext cx="365760" cy="2971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>
                <a:effectLst/>
                <a:ea typeface="MS Mincho"/>
                <a:cs typeface="Times New Roman"/>
              </a:rPr>
              <a:t>Да</a:t>
            </a:r>
            <a:endParaRPr lang="en-US" sz="1100">
              <a:effectLst/>
              <a:ea typeface="MS Mincho"/>
              <a:cs typeface="Times New Roman"/>
            </a:endParaRPr>
          </a:p>
        </p:txBody>
      </p:sp>
      <p:sp>
        <p:nvSpPr>
          <p:cNvPr id="26" name="Text Box 95"/>
          <p:cNvSpPr txBox="1"/>
          <p:nvPr/>
        </p:nvSpPr>
        <p:spPr>
          <a:xfrm>
            <a:off x="2127250" y="3369945"/>
            <a:ext cx="365760" cy="3790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>
                <a:effectLst/>
                <a:ea typeface="MS Mincho"/>
                <a:cs typeface="Times New Roman"/>
              </a:rPr>
              <a:t>Да</a:t>
            </a:r>
            <a:endParaRPr lang="en-US" sz="1100">
              <a:effectLst/>
              <a:ea typeface="MS Mincho"/>
              <a:cs typeface="Times New Roman"/>
            </a:endParaRPr>
          </a:p>
        </p:txBody>
      </p:sp>
      <p:sp>
        <p:nvSpPr>
          <p:cNvPr id="27" name="Text Box 96"/>
          <p:cNvSpPr txBox="1"/>
          <p:nvPr/>
        </p:nvSpPr>
        <p:spPr>
          <a:xfrm>
            <a:off x="3988435" y="3820160"/>
            <a:ext cx="439420" cy="2971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Да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24015" y="4615180"/>
            <a:ext cx="14605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Decision 28"/>
          <p:cNvSpPr/>
          <p:nvPr/>
        </p:nvSpPr>
        <p:spPr>
          <a:xfrm>
            <a:off x="6114415" y="3953510"/>
            <a:ext cx="1219200" cy="661035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sr-Cyrl-RS" sz="1100" dirty="0" smtClean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ffectLst/>
                <a:ea typeface="MS Mincho"/>
                <a:cs typeface="Times New Roman"/>
              </a:rPr>
              <a:t>Ради</a:t>
            </a:r>
            <a:r>
              <a:rPr lang="sr-Cyrl-RS" sz="1100" dirty="0">
                <a:effectLst/>
                <a:ea typeface="MS Mincho"/>
                <a:cs typeface="Times New Roman"/>
              </a:rPr>
              <a:t>?</a:t>
            </a:r>
            <a:br>
              <a:rPr lang="sr-Cyrl-RS" sz="1100" dirty="0">
                <a:effectLst/>
                <a:ea typeface="MS Mincho"/>
                <a:cs typeface="Times New Roman"/>
              </a:rPr>
            </a:br>
            <a:endParaRPr lang="en-US" sz="1100" dirty="0">
              <a:effectLst/>
              <a:ea typeface="MS Mincho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 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23585" y="4291330"/>
            <a:ext cx="2819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019877" y="5291455"/>
            <a:ext cx="27193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336155" y="4289425"/>
            <a:ext cx="4692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104"/>
          <p:cNvSpPr txBox="1"/>
          <p:nvPr/>
        </p:nvSpPr>
        <p:spPr>
          <a:xfrm>
            <a:off x="7355840" y="3945890"/>
            <a:ext cx="402590" cy="2971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Да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sp>
        <p:nvSpPr>
          <p:cNvPr id="34" name="Text Box 105"/>
          <p:cNvSpPr txBox="1"/>
          <p:nvPr/>
        </p:nvSpPr>
        <p:spPr>
          <a:xfrm>
            <a:off x="6166485" y="4681220"/>
            <a:ext cx="453390" cy="2895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Не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sp>
        <p:nvSpPr>
          <p:cNvPr id="35" name="Text Box 106"/>
          <p:cNvSpPr txBox="1"/>
          <p:nvPr/>
        </p:nvSpPr>
        <p:spPr>
          <a:xfrm>
            <a:off x="2310447" y="4796198"/>
            <a:ext cx="365125" cy="2514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>
                <a:effectLst/>
                <a:ea typeface="MS Mincho"/>
                <a:cs typeface="Times New Roman"/>
              </a:rPr>
              <a:t>Не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1683384" y="5098415"/>
            <a:ext cx="2296795" cy="3048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>
                <a:effectLst/>
                <a:ea typeface="MS Mincho"/>
                <a:cs typeface="Times New Roman"/>
              </a:rPr>
              <a:t>Купи нову лампу</a:t>
            </a:r>
            <a:endParaRPr lang="en-US" sz="1100">
              <a:effectLst/>
              <a:ea typeface="MS Mincho"/>
              <a:cs typeface="Times New Roman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831783" y="6059330"/>
            <a:ext cx="4127" cy="30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60" idx="1"/>
          </p:cNvCxnSpPr>
          <p:nvPr/>
        </p:nvCxnSpPr>
        <p:spPr>
          <a:xfrm flipH="1">
            <a:off x="3511803" y="5864225"/>
            <a:ext cx="43539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Flowchart: Terminator 38"/>
          <p:cNvSpPr/>
          <p:nvPr/>
        </p:nvSpPr>
        <p:spPr>
          <a:xfrm>
            <a:off x="1850706" y="6342355"/>
            <a:ext cx="1962150" cy="4826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>
                <a:effectLst/>
                <a:ea typeface="MS Mincho"/>
                <a:cs typeface="Times New Roman"/>
              </a:rPr>
              <a:t>КРАЈ</a:t>
            </a:r>
            <a:endParaRPr lang="en-US" sz="1100">
              <a:effectLst/>
              <a:ea typeface="MS Mincho"/>
              <a:cs typeface="Times New Roman"/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62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Manual Operation 47"/>
          <p:cNvSpPr>
            <a:spLocks noChangeArrowheads="1"/>
          </p:cNvSpPr>
          <p:nvPr/>
        </p:nvSpPr>
        <p:spPr bwMode="auto">
          <a:xfrm>
            <a:off x="2122467" y="1712890"/>
            <a:ext cx="1418630" cy="504056"/>
          </a:xfrm>
          <a:prstGeom prst="flowChartManualOpe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latin typeface="Calibri"/>
                <a:ea typeface="MS Mincho"/>
                <a:cs typeface="Times New Roman"/>
              </a:rPr>
              <a:t>Лампа која не ради</a:t>
            </a:r>
            <a:endParaRPr lang="en-US" sz="1100" dirty="0"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60" name="Flowchart: Manual Operation 59"/>
          <p:cNvSpPr>
            <a:spLocks noChangeArrowheads="1"/>
          </p:cNvSpPr>
          <p:nvPr/>
        </p:nvSpPr>
        <p:spPr bwMode="auto">
          <a:xfrm rot="10800000">
            <a:off x="1991042" y="5663549"/>
            <a:ext cx="1689735" cy="401352"/>
          </a:xfrm>
          <a:prstGeom prst="flowChartManualOpe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Cyrl-RS" sz="1100" dirty="0">
                <a:latin typeface="Calibri"/>
                <a:ea typeface="MS Mincho"/>
                <a:cs typeface="Times New Roman"/>
              </a:rPr>
              <a:t>Лампа која </a:t>
            </a:r>
            <a:r>
              <a:rPr lang="sr-Cyrl-RS" sz="1100" dirty="0" smtClean="0">
                <a:latin typeface="Calibri"/>
                <a:ea typeface="MS Mincho"/>
                <a:cs typeface="Times New Roman"/>
              </a:rPr>
              <a:t>ради</a:t>
            </a:r>
            <a:endParaRPr lang="en-US" sz="1100" dirty="0">
              <a:latin typeface="Calibri"/>
              <a:ea typeface="MS Mincho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/>
              <a:ea typeface="MS Mincho"/>
              <a:cs typeface="Times New Roman"/>
            </a:endParaRPr>
          </a:p>
        </p:txBody>
      </p:sp>
      <p:cxnSp>
        <p:nvCxnSpPr>
          <p:cNvPr id="65" name="Straight Arrow Connector 64"/>
          <p:cNvCxnSpPr>
            <a:stCxn id="36" idx="2"/>
            <a:endCxn id="60" idx="2"/>
          </p:cNvCxnSpPr>
          <p:nvPr/>
        </p:nvCxnSpPr>
        <p:spPr>
          <a:xfrm>
            <a:off x="2831782" y="5403215"/>
            <a:ext cx="4127" cy="260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2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4" grpId="0" animBg="1"/>
      <p:bldP spid="15" grpId="0" animBg="1"/>
      <p:bldP spid="17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8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467600" cy="1143000"/>
          </a:xfrm>
        </p:spPr>
        <p:txBody>
          <a:bodyPr/>
          <a:lstStyle/>
          <a:p>
            <a:r>
              <a:rPr lang="sr-Cyrl-RS" dirty="0" smtClean="0"/>
              <a:t>Провера исправности свих сијалица из кутије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3470355" y="499841"/>
            <a:ext cx="1962150" cy="4826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>
                <a:effectLst/>
                <a:ea typeface="MS Mincho"/>
                <a:cs typeface="Times New Roman"/>
              </a:rPr>
              <a:t>ПОЧЕТАК</a:t>
            </a:r>
            <a:endParaRPr lang="en-US" sz="1100">
              <a:effectLst/>
              <a:ea typeface="MS Mincho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47620" y="985616"/>
            <a:ext cx="0" cy="274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Manual Operation 6"/>
          <p:cNvSpPr>
            <a:spLocks noChangeArrowheads="1"/>
          </p:cNvSpPr>
          <p:nvPr/>
        </p:nvSpPr>
        <p:spPr bwMode="auto">
          <a:xfrm>
            <a:off x="3419872" y="1245033"/>
            <a:ext cx="2012633" cy="838984"/>
          </a:xfrm>
          <a:prstGeom prst="flowChartManualOperation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ffectLst/>
                <a:latin typeface="Calibri"/>
                <a:ea typeface="MS Mincho"/>
                <a:cs typeface="Times New Roman"/>
              </a:rPr>
              <a:t>Кутија са сијалицама непознате исправности</a:t>
            </a:r>
            <a:endParaRPr lang="en-US" sz="1100" dirty="0">
              <a:effectLst/>
              <a:latin typeface="Calibri"/>
              <a:ea typeface="MS Mincho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55078" y="2084017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lowchart: Decision 9"/>
          <p:cNvSpPr/>
          <p:nvPr/>
        </p:nvSpPr>
        <p:spPr>
          <a:xfrm>
            <a:off x="3206350" y="3236145"/>
            <a:ext cx="2497455" cy="95885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ffectLst/>
                <a:ea typeface="MS Mincho"/>
                <a:cs typeface="Times New Roman"/>
              </a:rPr>
              <a:t>Да ли је сијалица исправна?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221273" y="2487849"/>
            <a:ext cx="2467610" cy="3714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a typeface="MS Mincho"/>
                <a:cs typeface="Times New Roman"/>
              </a:rPr>
              <a:t>Извади сијалицу из кутије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55078" y="2859324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15928" y="3733358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15928" y="3715570"/>
            <a:ext cx="5904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34651" y="3715570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03805" y="3715570"/>
            <a:ext cx="4308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Process 20"/>
          <p:cNvSpPr/>
          <p:nvPr/>
        </p:nvSpPr>
        <p:spPr>
          <a:xfrm>
            <a:off x="1382123" y="4146388"/>
            <a:ext cx="2467610" cy="3714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a typeface="MS Mincho"/>
                <a:cs typeface="Times New Roman"/>
              </a:rPr>
              <a:t>Стави је у кутију за неисправне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4917233" y="4146388"/>
            <a:ext cx="2467610" cy="3714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a typeface="MS Mincho"/>
                <a:cs typeface="Times New Roman"/>
              </a:rPr>
              <a:t>Стави је у кутију за исправне</a:t>
            </a:r>
          </a:p>
        </p:txBody>
      </p:sp>
      <p:cxnSp>
        <p:nvCxnSpPr>
          <p:cNvPr id="25" name="Straight Arrow Connector 24"/>
          <p:cNvCxnSpPr>
            <a:stCxn id="21" idx="2"/>
          </p:cNvCxnSpPr>
          <p:nvPr/>
        </p:nvCxnSpPr>
        <p:spPr>
          <a:xfrm>
            <a:off x="2615928" y="4517863"/>
            <a:ext cx="0" cy="374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6151038" y="4517863"/>
            <a:ext cx="0" cy="374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15928" y="4892329"/>
            <a:ext cx="35351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0"/>
          </p:cNvCxnSpPr>
          <p:nvPr/>
        </p:nvCxnSpPr>
        <p:spPr>
          <a:xfrm flipH="1">
            <a:off x="4440156" y="4892329"/>
            <a:ext cx="7464" cy="267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Flowchart: Decision 32"/>
          <p:cNvSpPr/>
          <p:nvPr/>
        </p:nvSpPr>
        <p:spPr>
          <a:xfrm>
            <a:off x="3191428" y="5159773"/>
            <a:ext cx="2497455" cy="95885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 dirty="0" smtClean="0">
                <a:effectLst/>
                <a:ea typeface="MS Mincho"/>
                <a:cs typeface="Times New Roman"/>
              </a:rPr>
              <a:t>Да ли има још сијалица за испитивање?</a:t>
            </a:r>
            <a:endParaRPr lang="en-US" sz="1100" dirty="0">
              <a:effectLst/>
              <a:ea typeface="MS Mincho"/>
              <a:cs typeface="Times New Roman"/>
            </a:endParaRPr>
          </a:p>
        </p:txBody>
      </p:sp>
      <p:cxnSp>
        <p:nvCxnSpPr>
          <p:cNvPr id="35" name="Straight Arrow Connector 34"/>
          <p:cNvCxnSpPr>
            <a:stCxn id="33" idx="3"/>
          </p:cNvCxnSpPr>
          <p:nvPr/>
        </p:nvCxnSpPr>
        <p:spPr>
          <a:xfrm>
            <a:off x="5688883" y="5639198"/>
            <a:ext cx="21805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884368" y="2636912"/>
            <a:ext cx="0" cy="3022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2" idx="3"/>
          </p:cNvCxnSpPr>
          <p:nvPr/>
        </p:nvCxnSpPr>
        <p:spPr>
          <a:xfrm flipH="1">
            <a:off x="5688883" y="2673586"/>
            <a:ext cx="219548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15928" y="3260041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/>
              <a:t>Не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580112" y="3236145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 smtClean="0"/>
              <a:t>Да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703805" y="5306014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 smtClean="0"/>
              <a:t>Да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620343" y="5949346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 smtClean="0"/>
              <a:t>Не</a:t>
            </a:r>
            <a:endParaRPr lang="en-US" sz="1600" dirty="0"/>
          </a:p>
        </p:txBody>
      </p:sp>
      <p:cxnSp>
        <p:nvCxnSpPr>
          <p:cNvPr id="45" name="Straight Arrow Connector 44"/>
          <p:cNvCxnSpPr>
            <a:stCxn id="33" idx="2"/>
          </p:cNvCxnSpPr>
          <p:nvPr/>
        </p:nvCxnSpPr>
        <p:spPr>
          <a:xfrm flipH="1">
            <a:off x="4429554" y="6118623"/>
            <a:ext cx="10602" cy="739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21" grpId="0" animBg="1"/>
      <p:bldP spid="23" grpId="0" animBg="1"/>
      <p:bldP spid="33" grpId="0" animBg="1"/>
      <p:bldP spid="40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42821" y="0"/>
            <a:ext cx="3810" cy="248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rapezoid 10"/>
          <p:cNvSpPr/>
          <p:nvPr/>
        </p:nvSpPr>
        <p:spPr>
          <a:xfrm>
            <a:off x="3290693" y="2486356"/>
            <a:ext cx="2304256" cy="1088309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Кутија са само исправним сијалицама</a:t>
            </a:r>
            <a:endParaRPr lang="en-US" dirty="0"/>
          </a:p>
        </p:txBody>
      </p:sp>
      <p:sp>
        <p:nvSpPr>
          <p:cNvPr id="34" name="Trapezoid 33"/>
          <p:cNvSpPr/>
          <p:nvPr/>
        </p:nvSpPr>
        <p:spPr>
          <a:xfrm>
            <a:off x="3294503" y="3860715"/>
            <a:ext cx="2304256" cy="1088309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Кутија са само </a:t>
            </a:r>
            <a:r>
              <a:rPr lang="sr-Cyrl-RS" dirty="0" smtClean="0"/>
              <a:t>неисправним </a:t>
            </a:r>
            <a:r>
              <a:rPr lang="sr-Cyrl-RS" dirty="0"/>
              <a:t>сијалицама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46631" y="3574665"/>
            <a:ext cx="0" cy="274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42821" y="4949024"/>
            <a:ext cx="0" cy="274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lowchart: Terminator 43"/>
          <p:cNvSpPr/>
          <p:nvPr/>
        </p:nvSpPr>
        <p:spPr>
          <a:xfrm>
            <a:off x="3461746" y="5223979"/>
            <a:ext cx="1962150" cy="4826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100">
                <a:effectLst/>
                <a:ea typeface="MS Mincho"/>
                <a:cs typeface="Times New Roman"/>
              </a:rPr>
              <a:t>КРАЈ</a:t>
            </a:r>
            <a:endParaRPr lang="en-US" sz="1100">
              <a:effectLst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4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Илустрација дефиниције 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 lnSpcReduction="10000"/>
          </a:bodyPr>
          <a:lstStyle/>
          <a:p>
            <a:r>
              <a:rPr lang="sr-Cyrl-RS" sz="2800" dirty="0" smtClean="0"/>
              <a:t>Телефонски именик целог света </a:t>
            </a:r>
            <a:endParaRPr lang="sr-Cyrl-RS" sz="2600" dirty="0"/>
          </a:p>
          <a:p>
            <a:r>
              <a:rPr lang="sr-Cyrl-RS" sz="2800" dirty="0" smtClean="0"/>
              <a:t>  Континента</a:t>
            </a:r>
          </a:p>
          <a:p>
            <a:r>
              <a:rPr lang="sr-Cyrl-RS" sz="2800" dirty="0" smtClean="0"/>
              <a:t>     Уније држава</a:t>
            </a:r>
          </a:p>
          <a:p>
            <a:r>
              <a:rPr lang="sr-Cyrl-RS" sz="2800" dirty="0" smtClean="0"/>
              <a:t>       Државе</a:t>
            </a:r>
          </a:p>
          <a:p>
            <a:r>
              <a:rPr lang="sr-Cyrl-RS" sz="2800" dirty="0" smtClean="0"/>
              <a:t>         Региона</a:t>
            </a:r>
          </a:p>
          <a:p>
            <a:r>
              <a:rPr lang="sr-Cyrl-RS" sz="2800" smtClean="0"/>
              <a:t>           Града</a:t>
            </a:r>
            <a:endParaRPr lang="sr-Cyrl-RS" sz="2800" dirty="0" smtClean="0"/>
          </a:p>
          <a:p>
            <a:r>
              <a:rPr lang="sr-Cyrl-RS" sz="2800" dirty="0" smtClean="0"/>
              <a:t>              Општине </a:t>
            </a:r>
            <a:endParaRPr lang="sr-Cyrl-RS" sz="2800" dirty="0"/>
          </a:p>
          <a:p>
            <a:r>
              <a:rPr lang="sr-Cyrl-RS" sz="2800" dirty="0" smtClean="0"/>
              <a:t>               Месне заједнице</a:t>
            </a:r>
          </a:p>
          <a:p>
            <a:r>
              <a:rPr lang="sr-Cyrl-RS" sz="2800" dirty="0" smtClean="0"/>
              <a:t>                 Улица и број</a:t>
            </a:r>
          </a:p>
          <a:p>
            <a:r>
              <a:rPr lang="sr-Cyrl-RS" sz="2800" dirty="0"/>
              <a:t> </a:t>
            </a:r>
            <a:r>
              <a:rPr lang="sr-Cyrl-RS" sz="2800" dirty="0" smtClean="0"/>
              <a:t>                   Конкретан број телефона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www.rajak.rs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Моћ алгоритма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Представљање скоро БЕСКОНАЧНО сложеног поступка, користећи најосновније операције.</a:t>
            </a:r>
          </a:p>
          <a:p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6953"/>
            <a:ext cx="3863729" cy="3860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0695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7467600" cy="1143000"/>
          </a:xfrm>
        </p:spPr>
        <p:txBody>
          <a:bodyPr/>
          <a:lstStyle/>
          <a:p>
            <a:pPr algn="ctr"/>
            <a:r>
              <a:rPr lang="sr-Cyrl-RS" dirty="0"/>
              <a:t>Моћ алгоритма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104456" cy="27363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71" y="836712"/>
            <a:ext cx="3672408" cy="2754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9040"/>
            <a:ext cx="6513277" cy="25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7467600" cy="1143000"/>
          </a:xfrm>
        </p:spPr>
        <p:txBody>
          <a:bodyPr/>
          <a:lstStyle/>
          <a:p>
            <a:pPr algn="ctr"/>
            <a:r>
              <a:rPr lang="sr-Cyrl-RS" dirty="0"/>
              <a:t>Моћ алгоритма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0404"/>
            <a:ext cx="3438128" cy="5157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60042"/>
            <a:ext cx="4572000" cy="31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Моћ алгоритма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/>
              <a:t>Разлике између човека и рачунара</a:t>
            </a:r>
          </a:p>
          <a:p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r>
              <a:rPr lang="sr-Cyrl-RS" dirty="0"/>
              <a:t>Начин да превазиђемо наша ограничења и постигнемо нове висине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АЛГОРИТМИ-ДЕФИНИЦИЈА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Алгоритам је сет правила која прецизно дефинишу редослед операција. Односно како се од улазних података, у коначном времену, односно броју операција, на недвосмислен начин, добију одговарајући излазни подаци.</a:t>
            </a:r>
          </a:p>
          <a:p>
            <a:r>
              <a:rPr lang="sr-Cyrl-RS" u="sng" dirty="0" smtClean="0"/>
              <a:t>Сет правила</a:t>
            </a:r>
          </a:p>
          <a:p>
            <a:r>
              <a:rPr lang="sr-Cyrl-RS" u="sng" dirty="0" smtClean="0"/>
              <a:t>Улазни подаци</a:t>
            </a:r>
          </a:p>
          <a:p>
            <a:r>
              <a:rPr lang="sr-Cyrl-RS" u="sng" dirty="0" smtClean="0"/>
              <a:t>Операције</a:t>
            </a:r>
          </a:p>
          <a:p>
            <a:r>
              <a:rPr lang="sr-Cyrl-RS" u="sng" dirty="0" smtClean="0"/>
              <a:t>Излазни подаци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www.rajak.rs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АЛГОРИТМИ-ДЕФИНИЦИЈА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sr-Cyrl-RS" u="sng" dirty="0" smtClean="0"/>
              <a:t>СЕТ ПРАВИЛА</a:t>
            </a:r>
          </a:p>
          <a:p>
            <a:pPr marL="0" indent="0">
              <a:buNone/>
            </a:pPr>
            <a:endParaRPr lang="sr-Cyrl-RS" u="sng" dirty="0" smtClean="0"/>
          </a:p>
          <a:p>
            <a:r>
              <a:rPr lang="sr-Cyrl-RS" dirty="0" smtClean="0"/>
              <a:t>Добра дефинисаност</a:t>
            </a:r>
          </a:p>
          <a:p>
            <a:r>
              <a:rPr lang="sr-Cyrl-RS" dirty="0" smtClean="0"/>
              <a:t>Лоша дефинисаност</a:t>
            </a:r>
          </a:p>
          <a:p>
            <a:endParaRPr lang="sr-Cyrl-RS" dirty="0"/>
          </a:p>
          <a:p>
            <a:r>
              <a:rPr lang="sr-Cyrl-RS" dirty="0" smtClean="0"/>
              <a:t>Пример лоше дефинисаност:</a:t>
            </a:r>
          </a:p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У селу се нико не брије сам,</a:t>
            </a:r>
          </a:p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сви у селу се брију код бербера Жике.</a:t>
            </a:r>
            <a:br>
              <a:rPr lang="sr-Cyrl-RS" b="1" dirty="0" smtClean="0">
                <a:solidFill>
                  <a:srgbClr val="FF0000"/>
                </a:solidFill>
              </a:rPr>
            </a:br>
            <a:endParaRPr lang="sr-Cyrl-RS" b="1" dirty="0" smtClean="0">
              <a:solidFill>
                <a:srgbClr val="FF0000"/>
              </a:solidFill>
            </a:endParaRPr>
          </a:p>
          <a:p>
            <a:pPr algn="ctr"/>
            <a:r>
              <a:rPr lang="sr-Cyrl-RS" b="1" dirty="0" smtClean="0"/>
              <a:t>Ко брије Жику?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www.rajak.rs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649</TotalTime>
  <Words>784</Words>
  <Application>Microsoft Office PowerPoint</Application>
  <PresentationFormat>On-screen Show (4:3)</PresentationFormat>
  <Paragraphs>200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Школа Рајак Програмерска радионица</vt:lpstr>
      <vt:lpstr>АЛГОРИТМИ-ДЕФИНИЦИЈА 1</vt:lpstr>
      <vt:lpstr>Илустрација дефиниције 1 </vt:lpstr>
      <vt:lpstr>Моћ алгоритма</vt:lpstr>
      <vt:lpstr>Моћ алгоритма</vt:lpstr>
      <vt:lpstr>Моћ алгоритма</vt:lpstr>
      <vt:lpstr>Моћ алгоритма</vt:lpstr>
      <vt:lpstr>АЛГОРИТМИ-ДЕФИНИЦИЈА 2</vt:lpstr>
      <vt:lpstr>АЛГОРИТМИ-ДЕФИНИЦИЈА 2</vt:lpstr>
      <vt:lpstr>АЛГОРИТМИ-ДЕФИНИЦИЈА 2</vt:lpstr>
      <vt:lpstr>АЛГОРИТМИ-ДЕФИНИЦИЈА 2</vt:lpstr>
      <vt:lpstr>АЛГОРИТМИ-ДЕФИНИЦИЈА 2</vt:lpstr>
      <vt:lpstr>АЛГОРИТМИ-ДЕФИНИЦИЈА 2</vt:lpstr>
      <vt:lpstr>Представљање алгоритама</vt:lpstr>
      <vt:lpstr>Представљање алгоритама Текстуалним описом(речима) </vt:lpstr>
      <vt:lpstr>Представљање алгоритама формулама</vt:lpstr>
      <vt:lpstr>Представљање алгоритама стандардним блок дијаграмом тока</vt:lpstr>
      <vt:lpstr>Представљање алгоритама стандардним блок дијаграмом тока</vt:lpstr>
      <vt:lpstr>Представљање алгоритама стандардним блок дијаграмом тока</vt:lpstr>
      <vt:lpstr>Представљање алгоритама стандардним блок дијаграмом тока</vt:lpstr>
      <vt:lpstr>Израда градске ђачке месечне показне карте</vt:lpstr>
      <vt:lpstr>Покварена лапма</vt:lpstr>
      <vt:lpstr>Провера исправности свих сијалица из кутије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Рајак Програмерска радионица</dc:title>
  <dc:creator>computer</dc:creator>
  <cp:lastModifiedBy>ilija</cp:lastModifiedBy>
  <cp:revision>128</cp:revision>
  <dcterms:created xsi:type="dcterms:W3CDTF">2013-02-13T09:04:16Z</dcterms:created>
  <dcterms:modified xsi:type="dcterms:W3CDTF">2013-02-15T17:17:50Z</dcterms:modified>
</cp:coreProperties>
</file>