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88" r:id="rId1"/>
  </p:sldMasterIdLst>
  <p:notesMasterIdLst>
    <p:notesMasterId r:id="rId42"/>
  </p:notesMasterIdLst>
  <p:sldIdLst>
    <p:sldId id="256" r:id="rId2"/>
    <p:sldId id="258" r:id="rId3"/>
    <p:sldId id="259" r:id="rId4"/>
    <p:sldId id="260" r:id="rId5"/>
    <p:sldId id="261" r:id="rId6"/>
    <p:sldId id="265" r:id="rId7"/>
    <p:sldId id="267" r:id="rId8"/>
    <p:sldId id="291" r:id="rId9"/>
    <p:sldId id="268" r:id="rId10"/>
    <p:sldId id="269" r:id="rId11"/>
    <p:sldId id="292" r:id="rId12"/>
    <p:sldId id="270" r:id="rId13"/>
    <p:sldId id="271" r:id="rId14"/>
    <p:sldId id="295" r:id="rId15"/>
    <p:sldId id="310" r:id="rId16"/>
    <p:sldId id="273" r:id="rId17"/>
    <p:sldId id="274" r:id="rId18"/>
    <p:sldId id="275" r:id="rId19"/>
    <p:sldId id="285" r:id="rId20"/>
    <p:sldId id="286" r:id="rId21"/>
    <p:sldId id="276" r:id="rId22"/>
    <p:sldId id="277" r:id="rId23"/>
    <p:sldId id="288" r:id="rId24"/>
    <p:sldId id="290" r:id="rId25"/>
    <p:sldId id="279" r:id="rId26"/>
    <p:sldId id="278" r:id="rId27"/>
    <p:sldId id="296" r:id="rId28"/>
    <p:sldId id="297" r:id="rId29"/>
    <p:sldId id="298" r:id="rId30"/>
    <p:sldId id="299" r:id="rId31"/>
    <p:sldId id="300" r:id="rId32"/>
    <p:sldId id="301" r:id="rId33"/>
    <p:sldId id="303" r:id="rId34"/>
    <p:sldId id="302" r:id="rId35"/>
    <p:sldId id="304" r:id="rId36"/>
    <p:sldId id="305" r:id="rId37"/>
    <p:sldId id="306" r:id="rId38"/>
    <p:sldId id="307" r:id="rId39"/>
    <p:sldId id="308" r:id="rId40"/>
    <p:sldId id="309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54" autoAdjust="0"/>
    <p:restoredTop sz="94675" autoAdjust="0"/>
  </p:normalViewPr>
  <p:slideViewPr>
    <p:cSldViewPr>
      <p:cViewPr>
        <p:scale>
          <a:sx n="114" d="100"/>
          <a:sy n="114" d="100"/>
        </p:scale>
        <p:origin x="-38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39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990DC7-01D2-4A6A-BAFD-B06DEA2A281E}" type="datetimeFigureOut">
              <a:rPr lang="en-US" smtClean="0"/>
              <a:t>2/23/2013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F0B4AF-EAD0-4D49-8B50-5AFDF1B89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653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51DB24C-76D1-4498-BAD5-AF57BC96E1B4}" type="datetime1">
              <a:rPr lang="en-US" smtClean="0"/>
              <a:t>2/23/2013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6D24F7F-26F4-4DC8-8353-2D020D5388F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DFFEC-B853-4C79-B11E-7090CE98053C}" type="datetime1">
              <a:rPr lang="en-US" smtClean="0"/>
              <a:t>2/23/2013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24F7F-26F4-4DC8-8353-2D020D538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D493B-FD93-4722-AD9B-3D887C9C63D3}" type="datetime1">
              <a:rPr lang="en-US" smtClean="0"/>
              <a:t>2/23/2013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24F7F-26F4-4DC8-8353-2D020D538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666DFC4-6CE0-41BF-B67D-9185B4EC6382}" type="datetime1">
              <a:rPr lang="en-US" smtClean="0"/>
              <a:t>2/23/2013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6D24F7F-26F4-4DC8-8353-2D020D5388F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www.rajak.rs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DFEA180-ACF1-4222-B60C-F94B6B4983C5}" type="datetime1">
              <a:rPr lang="en-US" smtClean="0"/>
              <a:t>2/23/2013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6D24F7F-26F4-4DC8-8353-2D020D5388F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7DB6E-0150-44AB-A0B3-E5125A57F78D}" type="datetime1">
              <a:rPr lang="en-US" smtClean="0"/>
              <a:t>2/23/2013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24F7F-26F4-4DC8-8353-2D020D5388F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86538-ADF7-4E94-AC9C-0833688F20DC}" type="datetime1">
              <a:rPr lang="en-US" smtClean="0"/>
              <a:t>2/23/2013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24F7F-26F4-4DC8-8353-2D020D5388F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0C6AA76-9391-4488-ADB2-72C1A906FBF2}" type="datetime1">
              <a:rPr lang="en-US" smtClean="0"/>
              <a:t>2/23/2013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6D24F7F-26F4-4DC8-8353-2D020D5388F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www.rajak.rs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428F7-D67C-4162-8B57-7A22804235B5}" type="datetime1">
              <a:rPr lang="en-US" smtClean="0"/>
              <a:t>2/23/2013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24F7F-26F4-4DC8-8353-2D020D538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2A992FC-9FF7-4C79-A785-B9D215E7123D}" type="datetime1">
              <a:rPr lang="en-US" smtClean="0"/>
              <a:t>2/23/2013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6D24F7F-26F4-4DC8-8353-2D020D5388F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www.rajak.rs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04B837E-5039-433D-A549-6F4593E3A743}" type="datetime1">
              <a:rPr lang="en-US" smtClean="0"/>
              <a:t>2/23/2013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6D24F7F-26F4-4DC8-8353-2D020D5388F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www.rajak.rs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6A5F875-2634-4873-A578-04D8BD2C9AF2}" type="datetime1">
              <a:rPr lang="en-US" smtClean="0"/>
              <a:t>2/23/2013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www.rajak.rs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6D24F7F-26F4-4DC8-8353-2D020D5388F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sebastianov.tajni.mejl@gmail.com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mailto:sebastianov.tajni.mejl@gmail.com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codeblocks.org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83768" y="404664"/>
            <a:ext cx="6172200" cy="2106728"/>
          </a:xfrm>
        </p:spPr>
        <p:txBody>
          <a:bodyPr/>
          <a:lstStyle/>
          <a:p>
            <a:pPr algn="ctr"/>
            <a:r>
              <a:rPr lang="sr-Cyrl-RS" dirty="0" smtClean="0"/>
              <a:t>Школа Рајак</a:t>
            </a:r>
            <a:br>
              <a:rPr lang="sr-Cyrl-RS" dirty="0" smtClean="0"/>
            </a:br>
            <a:r>
              <a:rPr lang="sr-Cyrl-RS" dirty="0" smtClean="0"/>
              <a:t>Програмерска радионица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55776" y="2708920"/>
            <a:ext cx="6172200" cy="3744416"/>
          </a:xfrm>
        </p:spPr>
        <p:txBody>
          <a:bodyPr>
            <a:normAutofit/>
          </a:bodyPr>
          <a:lstStyle/>
          <a:p>
            <a:pPr algn="ctr"/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u="sng" dirty="0" smtClean="0"/>
              <a:t>АЛГОРИТМИ</a:t>
            </a:r>
            <a:r>
              <a:rPr lang="en-US" u="sng" dirty="0" smtClean="0"/>
              <a:t> 2 </a:t>
            </a:r>
            <a:r>
              <a:rPr lang="sr-Cyrl-RS" u="sng" dirty="0"/>
              <a:t/>
            </a:r>
            <a:br>
              <a:rPr lang="sr-Cyrl-RS" u="sng" dirty="0"/>
            </a:br>
            <a:r>
              <a:rPr lang="sr-Cyrl-RS" u="sng" dirty="0" smtClean="0"/>
              <a:t>УВОД У ПРОГРАМИРАЊЕ</a:t>
            </a:r>
          </a:p>
          <a:p>
            <a:pPr algn="ctr"/>
            <a:r>
              <a:rPr lang="sr-Cyrl-RS" smtClean="0"/>
              <a:t/>
            </a:r>
            <a:br>
              <a:rPr lang="sr-Cyrl-RS" smtClean="0"/>
            </a:br>
            <a:r>
              <a:rPr lang="sr-Cyrl-RS" b="0" smtClean="0"/>
              <a:t>Предавач: </a:t>
            </a:r>
            <a:r>
              <a:rPr lang="sr-Cyrl-RS" b="0" dirty="0" smtClean="0"/>
              <a:t>Себастиан Новак</a:t>
            </a:r>
            <a:r>
              <a:rPr lang="sr-Cyrl-RS" b="0" smtClean="0"/>
              <a:t/>
            </a:r>
            <a:br>
              <a:rPr lang="sr-Cyrl-RS" b="0" smtClean="0"/>
            </a:br>
            <a:r>
              <a:rPr lang="sr-Cyrl-RS" b="0" smtClean="0"/>
              <a:t>Техничка </a:t>
            </a:r>
            <a:r>
              <a:rPr lang="sr-Cyrl-RS" b="0" dirty="0" smtClean="0"/>
              <a:t>подршка: Илија Рајак, Ким Новак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endParaRPr lang="en-US" b="0" dirty="0" smtClean="0"/>
          </a:p>
          <a:p>
            <a:pPr algn="ctr"/>
            <a:r>
              <a:rPr lang="en-US" sz="2400" b="0" dirty="0" smtClean="0"/>
              <a:t>www.rajak.rs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467600" cy="1143000"/>
          </a:xfrm>
        </p:spPr>
        <p:txBody>
          <a:bodyPr/>
          <a:lstStyle/>
          <a:p>
            <a:r>
              <a:rPr lang="sr-Cyrl-RS" dirty="0" smtClean="0"/>
              <a:t>Алгоритам за налажење супротног целог броја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  <p:sp>
        <p:nvSpPr>
          <p:cNvPr id="5" name="Flowchart: Terminator 4"/>
          <p:cNvSpPr/>
          <p:nvPr/>
        </p:nvSpPr>
        <p:spPr>
          <a:xfrm>
            <a:off x="3085723" y="1700808"/>
            <a:ext cx="1728192" cy="216024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smtClean="0"/>
              <a:t>ПОЧЕТАК</a:t>
            </a:r>
            <a:endParaRPr lang="en-US" sz="1200" dirty="0"/>
          </a:p>
        </p:txBody>
      </p:sp>
      <p:cxnSp>
        <p:nvCxnSpPr>
          <p:cNvPr id="7" name="Straight Arrow Connector 6"/>
          <p:cNvCxnSpPr>
            <a:stCxn id="5" idx="2"/>
            <a:endCxn id="8" idx="0"/>
          </p:cNvCxnSpPr>
          <p:nvPr/>
        </p:nvCxnSpPr>
        <p:spPr>
          <a:xfrm flipH="1">
            <a:off x="3941930" y="1916832"/>
            <a:ext cx="7889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Flowchart: Manual Operation 7"/>
          <p:cNvSpPr/>
          <p:nvPr/>
        </p:nvSpPr>
        <p:spPr>
          <a:xfrm>
            <a:off x="3464877" y="2492896"/>
            <a:ext cx="954106" cy="432048"/>
          </a:xfrm>
          <a:prstGeom prst="flowChartManualOperat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dirty="0"/>
              <a:t>Х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2"/>
            <a:endCxn id="10" idx="0"/>
          </p:cNvCxnSpPr>
          <p:nvPr/>
        </p:nvCxnSpPr>
        <p:spPr>
          <a:xfrm>
            <a:off x="3941930" y="292494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Flowchart: Process 9"/>
          <p:cNvSpPr/>
          <p:nvPr/>
        </p:nvSpPr>
        <p:spPr>
          <a:xfrm>
            <a:off x="3014827" y="3212976"/>
            <a:ext cx="1854206" cy="360040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 = </a:t>
            </a:r>
            <a:r>
              <a:rPr lang="sr-Cyrl-RS" dirty="0" smtClean="0"/>
              <a:t>(-1)*</a:t>
            </a:r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10" idx="2"/>
            <a:endCxn id="12" idx="0"/>
          </p:cNvCxnSpPr>
          <p:nvPr/>
        </p:nvCxnSpPr>
        <p:spPr>
          <a:xfrm>
            <a:off x="3941930" y="3573016"/>
            <a:ext cx="7889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rapezoid 11"/>
          <p:cNvSpPr/>
          <p:nvPr/>
        </p:nvSpPr>
        <p:spPr>
          <a:xfrm>
            <a:off x="3409759" y="3933056"/>
            <a:ext cx="1080120" cy="504056"/>
          </a:xfrm>
          <a:prstGeom prst="trapezoi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dirty="0" smtClean="0"/>
              <a:t>С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>
            <a:off x="3949819" y="443711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Flowchart: Terminator 13"/>
          <p:cNvSpPr/>
          <p:nvPr/>
        </p:nvSpPr>
        <p:spPr>
          <a:xfrm>
            <a:off x="3085723" y="4869160"/>
            <a:ext cx="1728192" cy="216024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КРАЈ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322458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0" grpId="0" animBg="1"/>
      <p:bldP spid="12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Провера исправности алгоритма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Cyrl-RS" dirty="0" smtClean="0"/>
              <a:t>Унесимо за Х неку </a:t>
            </a:r>
            <a:r>
              <a:rPr lang="sr-Cyrl-RS" dirty="0" smtClean="0"/>
              <a:t>вредност, </a:t>
            </a:r>
            <a:r>
              <a:rPr lang="sr-Cyrl-RS" dirty="0" smtClean="0"/>
              <a:t>рецимо </a:t>
            </a:r>
            <a:r>
              <a:rPr lang="sr-Cyrl-RS" dirty="0" smtClean="0"/>
              <a:t>2</a:t>
            </a:r>
            <a:r>
              <a:rPr lang="en-US" dirty="0" smtClean="0"/>
              <a:t>, X=2</a:t>
            </a:r>
            <a:endParaRPr lang="sr-Cyrl-RS" dirty="0" smtClean="0"/>
          </a:p>
          <a:p>
            <a:r>
              <a:rPr lang="sr-Cyrl-RS" dirty="0" smtClean="0"/>
              <a:t>Променљива С добија вредност Х помножену са -1, а то је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 = (-1)*X</a:t>
            </a:r>
            <a:br>
              <a:rPr lang="en-US" dirty="0" smtClean="0"/>
            </a:br>
            <a:r>
              <a:rPr lang="en-US" dirty="0" smtClean="0"/>
              <a:t>C=</a:t>
            </a:r>
            <a:r>
              <a:rPr lang="sr-Cyrl-RS" dirty="0"/>
              <a:t> </a:t>
            </a:r>
            <a:r>
              <a:rPr lang="sr-Cyrl-RS" dirty="0" smtClean="0"/>
              <a:t>(-</a:t>
            </a:r>
            <a:r>
              <a:rPr lang="sr-Cyrl-RS" dirty="0"/>
              <a:t>1) *</a:t>
            </a:r>
            <a:r>
              <a:rPr lang="sr-Cyrl-RS" dirty="0" smtClean="0"/>
              <a:t>2</a:t>
            </a:r>
            <a:r>
              <a:rPr lang="sr-Cyrl-RS" dirty="0"/>
              <a:t>= </a:t>
            </a:r>
            <a:r>
              <a:rPr lang="sr-Cyrl-RS" dirty="0" smtClean="0"/>
              <a:t>-2</a:t>
            </a:r>
          </a:p>
          <a:p>
            <a:r>
              <a:rPr lang="sr-Cyrl-RS" dirty="0" smtClean="0"/>
              <a:t>-2 је излаз и </a:t>
            </a:r>
            <a:r>
              <a:rPr lang="sr-Cyrl-RS" dirty="0" smtClean="0"/>
              <a:t>он </a:t>
            </a:r>
            <a:r>
              <a:rPr lang="sr-Cyrl-RS" dirty="0" smtClean="0"/>
              <a:t>јесте супротан  </a:t>
            </a:r>
            <a:r>
              <a:rPr lang="sr-Cyrl-RS" dirty="0" smtClean="0"/>
              <a:t>броју Х</a:t>
            </a:r>
            <a:r>
              <a:rPr lang="sr-Cyrl-RS" dirty="0" smtClean="0"/>
              <a:t>, односно 2.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www.rajak.rs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529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Налажење свих простих </a:t>
            </a:r>
            <a:r>
              <a:rPr lang="sr-Cyrl-RS" dirty="0" smtClean="0"/>
              <a:t>чиниоца </a:t>
            </a:r>
            <a:r>
              <a:rPr lang="sr-Cyrl-RS" dirty="0" smtClean="0"/>
              <a:t>неког целог броја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683568" y="1988840"/>
            <a:ext cx="266429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691680" y="1604303"/>
            <a:ext cx="0" cy="29523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05127" y="162880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005127" y="2134913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005127" y="2711135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15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5127" y="321297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20404" y="2133519"/>
            <a:ext cx="735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/>
              <a:t>2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820404" y="2711135"/>
            <a:ext cx="735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788831" y="3212976"/>
            <a:ext cx="735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005127" y="373470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/>
              <a:t>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139952" y="1740059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mtClean="0"/>
              <a:t>Прости </a:t>
            </a:r>
            <a:r>
              <a:rPr lang="sr-Cyrl-RS" smtClean="0"/>
              <a:t>чионици </a:t>
            </a:r>
            <a:r>
              <a:rPr lang="sr-Cyrl-RS" dirty="0" smtClean="0"/>
              <a:t>броја </a:t>
            </a:r>
            <a:r>
              <a:rPr lang="en-US" dirty="0" smtClean="0"/>
              <a:t>60</a:t>
            </a:r>
            <a:r>
              <a:rPr lang="sr-Cyrl-RS" dirty="0" smtClean="0"/>
              <a:t> су:</a:t>
            </a:r>
            <a:br>
              <a:rPr lang="sr-Cyrl-RS" dirty="0" smtClean="0"/>
            </a:b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355976" y="2419147"/>
            <a:ext cx="735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/>
              <a:t>2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220075" y="2419147"/>
            <a:ext cx="735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/>
              <a:t>2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043470" y="2419886"/>
            <a:ext cx="735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/>
              <a:t>3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211960" y="2982143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/>
              <a:t>Питања која постављамо себи, при тражењу свих </a:t>
            </a:r>
            <a:r>
              <a:rPr lang="sr-Cyrl-RS" smtClean="0"/>
              <a:t>простих </a:t>
            </a:r>
            <a:r>
              <a:rPr lang="sr-Cyrl-RS" smtClean="0"/>
              <a:t>чиниоца </a:t>
            </a:r>
            <a:r>
              <a:rPr lang="sr-Cyrl-RS" dirty="0" smtClean="0"/>
              <a:t>броја Х  јесу: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427983" y="4221088"/>
            <a:ext cx="2871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dirty="0" smtClean="0"/>
              <a:t>1.</a:t>
            </a:r>
            <a:r>
              <a:rPr lang="sr-Cyrl-RS" dirty="0" smtClean="0"/>
              <a:t>Да ли је Х дељив са 2</a:t>
            </a:r>
            <a:r>
              <a:rPr lang="sr-Cyrl-RS" dirty="0" smtClean="0"/>
              <a:t>?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435685" y="4575159"/>
            <a:ext cx="422102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dirty="0" smtClean="0"/>
              <a:t>2. Ако јесте, поделимо</a:t>
            </a:r>
            <a:br>
              <a:rPr lang="sr-Cyrl-RS" dirty="0" smtClean="0"/>
            </a:br>
            <a:r>
              <a:rPr lang="sr-Cyrl-RS" dirty="0" smtClean="0"/>
              <a:t>Х са 2 и  пробамо да ли је количник </a:t>
            </a:r>
          </a:p>
          <a:p>
            <a:r>
              <a:rPr lang="sr-Cyrl-RS" dirty="0" smtClean="0"/>
              <a:t>дељив са 2, ако није, то </a:t>
            </a:r>
          </a:p>
          <a:p>
            <a:r>
              <a:rPr lang="sr-Cyrl-RS" dirty="0" smtClean="0"/>
              <a:t>исто радимо са 3, односно </a:t>
            </a:r>
          </a:p>
          <a:p>
            <a:r>
              <a:rPr lang="sr-Cyrl-RS" dirty="0" smtClean="0"/>
              <a:t>са следећим бројем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455751" y="6080037"/>
            <a:ext cx="32993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dirty="0" smtClean="0"/>
              <a:t>3. Да ли </a:t>
            </a:r>
            <a:r>
              <a:rPr lang="sr-Cyrl-RS" dirty="0"/>
              <a:t>с</a:t>
            </a:r>
            <a:r>
              <a:rPr lang="sr-Cyrl-RS" dirty="0" smtClean="0"/>
              <a:t>мо </a:t>
            </a:r>
            <a:r>
              <a:rPr lang="sr-Cyrl-RS" dirty="0" smtClean="0"/>
              <a:t>стигли до броја</a:t>
            </a:r>
          </a:p>
          <a:p>
            <a:r>
              <a:rPr lang="sr-Cyrl-RS" dirty="0" smtClean="0"/>
              <a:t>1</a:t>
            </a:r>
            <a:r>
              <a:rPr lang="sr-Cyrl-RS" dirty="0" smtClean="0"/>
              <a:t>? 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788831" y="374004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724594" y="2419147"/>
            <a:ext cx="735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7033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2" grpId="0"/>
      <p:bldP spid="23" grpId="0"/>
      <p:bldP spid="24" grpId="0"/>
      <p:bldP spid="25" grpId="0"/>
      <p:bldP spid="28" grpId="0"/>
      <p:bldP spid="29" grpId="0"/>
      <p:bldP spid="31" grpId="0"/>
      <p:bldP spid="26" grpId="0"/>
      <p:bldP spid="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Алгоритам за налажење свих простих </a:t>
            </a:r>
            <a:r>
              <a:rPr lang="sr-Cyrl-RS" dirty="0" smtClean="0"/>
              <a:t>чиниоца </a:t>
            </a:r>
            <a:r>
              <a:rPr lang="sr-Cyrl-RS" dirty="0" smtClean="0"/>
              <a:t>неког природног броја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  <p:sp>
        <p:nvSpPr>
          <p:cNvPr id="5" name="Flowchart: Terminator 4"/>
          <p:cNvSpPr/>
          <p:nvPr/>
        </p:nvSpPr>
        <p:spPr>
          <a:xfrm>
            <a:off x="2843808" y="1484784"/>
            <a:ext cx="2088232" cy="432048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mtClean="0"/>
              <a:t>ПОЧЕТАК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5" idx="2"/>
            <a:endCxn id="15" idx="0"/>
          </p:cNvCxnSpPr>
          <p:nvPr/>
        </p:nvCxnSpPr>
        <p:spPr>
          <a:xfrm>
            <a:off x="3887924" y="1916832"/>
            <a:ext cx="22565" cy="2626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Flowchart: Manual Operation 14"/>
          <p:cNvSpPr/>
          <p:nvPr/>
        </p:nvSpPr>
        <p:spPr>
          <a:xfrm>
            <a:off x="2872231" y="2179531"/>
            <a:ext cx="2076516" cy="396044"/>
          </a:xfrm>
          <a:prstGeom prst="flowChartManualOperat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050" dirty="0" smtClean="0"/>
              <a:t>Х,</a:t>
            </a:r>
            <a:r>
              <a:rPr lang="en-US" sz="1050" dirty="0" err="1" smtClean="0"/>
              <a:t>Xr</a:t>
            </a:r>
            <a:r>
              <a:rPr lang="en-US" sz="1050" dirty="0" smtClean="0"/>
              <a:t>=1</a:t>
            </a:r>
            <a:br>
              <a:rPr lang="en-US" sz="1050" dirty="0" smtClean="0"/>
            </a:br>
            <a:r>
              <a:rPr lang="sr-Latn-RS" sz="1050" dirty="0" smtClean="0"/>
              <a:t>č</a:t>
            </a:r>
            <a:r>
              <a:rPr lang="sr-Cyrl-RS" sz="1050" dirty="0" smtClean="0"/>
              <a:t>=2</a:t>
            </a:r>
            <a:endParaRPr lang="en-US" sz="1050" dirty="0"/>
          </a:p>
        </p:txBody>
      </p:sp>
      <p:cxnSp>
        <p:nvCxnSpPr>
          <p:cNvPr id="31" name="Straight Arrow Connector 30"/>
          <p:cNvCxnSpPr>
            <a:stCxn id="15" idx="2"/>
            <a:endCxn id="32" idx="0"/>
          </p:cNvCxnSpPr>
          <p:nvPr/>
        </p:nvCxnSpPr>
        <p:spPr>
          <a:xfrm flipH="1">
            <a:off x="3894955" y="2575575"/>
            <a:ext cx="15534" cy="7274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Flowchart: Decision 31"/>
          <p:cNvSpPr/>
          <p:nvPr/>
        </p:nvSpPr>
        <p:spPr>
          <a:xfrm>
            <a:off x="3039984" y="3302986"/>
            <a:ext cx="1709941" cy="936104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800" dirty="0" smtClean="0"/>
              <a:t>Да ли је остатак при дељењу Х са </a:t>
            </a:r>
            <a:r>
              <a:rPr lang="sr-Latn-RS" sz="800" dirty="0" smtClean="0"/>
              <a:t>č</a:t>
            </a:r>
            <a:r>
              <a:rPr lang="sr-Cyrl-RS" sz="800" dirty="0" smtClean="0"/>
              <a:t> </a:t>
            </a:r>
            <a:r>
              <a:rPr lang="sr-Cyrl-RS" sz="800" dirty="0" smtClean="0"/>
              <a:t>једнак нули?</a:t>
            </a:r>
            <a:endParaRPr lang="en-US" sz="800" dirty="0"/>
          </a:p>
        </p:txBody>
      </p:sp>
      <p:sp>
        <p:nvSpPr>
          <p:cNvPr id="43" name="TextBox 42"/>
          <p:cNvSpPr txBox="1"/>
          <p:nvPr/>
        </p:nvSpPr>
        <p:spPr>
          <a:xfrm>
            <a:off x="4684452" y="332751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dirty="0" smtClean="0"/>
              <a:t>т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 rot="10800000">
            <a:off x="4049942" y="417579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dirty="0" smtClean="0"/>
              <a:t>т</a:t>
            </a:r>
            <a:endParaRPr lang="en-US" dirty="0"/>
          </a:p>
        </p:txBody>
      </p:sp>
      <p:cxnSp>
        <p:nvCxnSpPr>
          <p:cNvPr id="46" name="Straight Arrow Connector 45"/>
          <p:cNvCxnSpPr>
            <a:stCxn id="32" idx="2"/>
            <a:endCxn id="47" idx="0"/>
          </p:cNvCxnSpPr>
          <p:nvPr/>
        </p:nvCxnSpPr>
        <p:spPr>
          <a:xfrm flipH="1">
            <a:off x="3887924" y="4239090"/>
            <a:ext cx="7031" cy="2948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Flowchart: Decision 46"/>
          <p:cNvSpPr/>
          <p:nvPr/>
        </p:nvSpPr>
        <p:spPr>
          <a:xfrm>
            <a:off x="3174532" y="4533987"/>
            <a:ext cx="1426783" cy="684076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sz="1600" dirty="0" smtClean="0"/>
              <a:t>č</a:t>
            </a:r>
            <a:r>
              <a:rPr lang="en-US" sz="1600" dirty="0" smtClean="0"/>
              <a:t>&gt;X</a:t>
            </a:r>
            <a:endParaRPr lang="en-US" sz="1600" dirty="0"/>
          </a:p>
        </p:txBody>
      </p:sp>
      <p:cxnSp>
        <p:nvCxnSpPr>
          <p:cNvPr id="51" name="Straight Arrow Connector 50"/>
          <p:cNvCxnSpPr>
            <a:stCxn id="47" idx="1"/>
            <a:endCxn id="52" idx="3"/>
          </p:cNvCxnSpPr>
          <p:nvPr/>
        </p:nvCxnSpPr>
        <p:spPr>
          <a:xfrm flipH="1">
            <a:off x="1763688" y="4876025"/>
            <a:ext cx="1410844" cy="175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Flowchart: Process 51"/>
          <p:cNvSpPr/>
          <p:nvPr/>
        </p:nvSpPr>
        <p:spPr>
          <a:xfrm>
            <a:off x="539552" y="4749536"/>
            <a:ext cx="1224136" cy="288032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dirty="0" smtClean="0"/>
              <a:t>č</a:t>
            </a:r>
            <a:r>
              <a:rPr lang="en-US" dirty="0" smtClean="0"/>
              <a:t>=</a:t>
            </a:r>
            <a:r>
              <a:rPr lang="sr-Latn-RS" dirty="0" smtClean="0"/>
              <a:t>č</a:t>
            </a:r>
            <a:r>
              <a:rPr lang="sr-Cyrl-RS" dirty="0" smtClean="0"/>
              <a:t>+1</a:t>
            </a:r>
            <a:endParaRPr lang="en-US" dirty="0"/>
          </a:p>
        </p:txBody>
      </p:sp>
      <p:cxnSp>
        <p:nvCxnSpPr>
          <p:cNvPr id="55" name="Straight Arrow Connector 54"/>
          <p:cNvCxnSpPr>
            <a:stCxn id="52" idx="0"/>
          </p:cNvCxnSpPr>
          <p:nvPr/>
        </p:nvCxnSpPr>
        <p:spPr>
          <a:xfrm flipV="1">
            <a:off x="1151620" y="3068960"/>
            <a:ext cx="0" cy="16805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32" idx="3"/>
          </p:cNvCxnSpPr>
          <p:nvPr/>
        </p:nvCxnSpPr>
        <p:spPr>
          <a:xfrm>
            <a:off x="4749925" y="3771038"/>
            <a:ext cx="57636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0" name="Flowchart: Process 79"/>
          <p:cNvSpPr/>
          <p:nvPr/>
        </p:nvSpPr>
        <p:spPr>
          <a:xfrm>
            <a:off x="5326286" y="3616692"/>
            <a:ext cx="1166716" cy="378042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Х</a:t>
            </a:r>
            <a:r>
              <a:rPr lang="en-US" sz="1200" dirty="0" smtClean="0"/>
              <a:t>=X/</a:t>
            </a:r>
            <a:r>
              <a:rPr lang="sr-Latn-RS" sz="1200" dirty="0" smtClean="0"/>
              <a:t>č</a:t>
            </a:r>
            <a:r>
              <a:rPr lang="sr-Cyrl-RS" sz="1200" dirty="0" smtClean="0"/>
              <a:t/>
            </a:r>
            <a:br>
              <a:rPr lang="sr-Cyrl-RS" sz="1200" dirty="0" smtClean="0"/>
            </a:br>
            <a:r>
              <a:rPr lang="en-US" sz="1200" dirty="0" err="1" smtClean="0"/>
              <a:t>Xr</a:t>
            </a:r>
            <a:r>
              <a:rPr lang="en-US" sz="1200" dirty="0"/>
              <a:t> </a:t>
            </a:r>
            <a:r>
              <a:rPr lang="en-US" sz="1200" dirty="0" smtClean="0"/>
              <a:t>= </a:t>
            </a:r>
            <a:r>
              <a:rPr lang="en-US" sz="1200" dirty="0" err="1" smtClean="0"/>
              <a:t>Xr</a:t>
            </a:r>
            <a:r>
              <a:rPr lang="en-US" sz="1200" dirty="0" smtClean="0"/>
              <a:t>*</a:t>
            </a:r>
            <a:r>
              <a:rPr lang="sr-Latn-RS" sz="1200" dirty="0" smtClean="0"/>
              <a:t>č</a:t>
            </a:r>
            <a:endParaRPr lang="en-US" sz="1200" dirty="0"/>
          </a:p>
        </p:txBody>
      </p:sp>
      <p:cxnSp>
        <p:nvCxnSpPr>
          <p:cNvPr id="87" name="Straight Arrow Connector 86"/>
          <p:cNvCxnSpPr/>
          <p:nvPr/>
        </p:nvCxnSpPr>
        <p:spPr>
          <a:xfrm>
            <a:off x="6506944" y="3805713"/>
            <a:ext cx="5133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V="1">
            <a:off x="7020272" y="3081816"/>
            <a:ext cx="0" cy="7238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flipH="1" flipV="1">
            <a:off x="3887925" y="3068960"/>
            <a:ext cx="3132347" cy="128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1133865" y="3068960"/>
            <a:ext cx="275405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 rot="10800000">
            <a:off x="2718042" y="438653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dirty="0" smtClean="0"/>
              <a:t>т</a:t>
            </a:r>
            <a:endParaRPr lang="en-US" dirty="0"/>
          </a:p>
        </p:txBody>
      </p:sp>
      <p:sp>
        <p:nvSpPr>
          <p:cNvPr id="102" name="TextBox 101"/>
          <p:cNvSpPr txBox="1"/>
          <p:nvPr/>
        </p:nvSpPr>
        <p:spPr>
          <a:xfrm rot="21416567">
            <a:off x="4192793" y="518195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dirty="0" smtClean="0"/>
              <a:t>т</a:t>
            </a:r>
            <a:endParaRPr lang="en-US" dirty="0"/>
          </a:p>
        </p:txBody>
      </p:sp>
      <p:cxnSp>
        <p:nvCxnSpPr>
          <p:cNvPr id="104" name="Straight Arrow Connector 103"/>
          <p:cNvCxnSpPr>
            <a:stCxn id="47" idx="2"/>
            <a:endCxn id="53" idx="0"/>
          </p:cNvCxnSpPr>
          <p:nvPr/>
        </p:nvCxnSpPr>
        <p:spPr>
          <a:xfrm>
            <a:off x="3887924" y="5218063"/>
            <a:ext cx="27003" cy="3510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5" name="Flowchart: Terminator 104"/>
          <p:cNvSpPr/>
          <p:nvPr/>
        </p:nvSpPr>
        <p:spPr>
          <a:xfrm>
            <a:off x="3071052" y="6288861"/>
            <a:ext cx="1678873" cy="360040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dirty="0" smtClean="0"/>
              <a:t>КРАЈ</a:t>
            </a:r>
            <a:endParaRPr lang="en-US" dirty="0"/>
          </a:p>
        </p:txBody>
      </p:sp>
      <p:sp>
        <p:nvSpPr>
          <p:cNvPr id="53" name="Trapezoid 52"/>
          <p:cNvSpPr/>
          <p:nvPr/>
        </p:nvSpPr>
        <p:spPr>
          <a:xfrm>
            <a:off x="3347864" y="5569141"/>
            <a:ext cx="1134126" cy="524699"/>
          </a:xfrm>
          <a:prstGeom prst="trapezoi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Ｘ，　Ｘｒ</a:t>
            </a:r>
            <a:endParaRPr lang="en-US" dirty="0"/>
          </a:p>
        </p:txBody>
      </p:sp>
      <p:cxnSp>
        <p:nvCxnSpPr>
          <p:cNvPr id="60" name="Straight Arrow Connector 59"/>
          <p:cNvCxnSpPr>
            <a:stCxn id="53" idx="2"/>
            <a:endCxn id="105" idx="0"/>
          </p:cNvCxnSpPr>
          <p:nvPr/>
        </p:nvCxnSpPr>
        <p:spPr>
          <a:xfrm flipH="1">
            <a:off x="3910489" y="6093840"/>
            <a:ext cx="4438" cy="1950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8793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5" grpId="0" animBg="1"/>
      <p:bldP spid="32" grpId="0" animBg="1"/>
      <p:bldP spid="43" grpId="0"/>
      <p:bldP spid="44" grpId="0"/>
      <p:bldP spid="47" grpId="0" animBg="1"/>
      <p:bldP spid="52" grpId="0" animBg="1"/>
      <p:bldP spid="80" grpId="0" animBg="1"/>
      <p:bldP spid="101" grpId="0"/>
      <p:bldP spid="102" grpId="0"/>
      <p:bldP spid="105" grpId="0" animBg="1"/>
      <p:bldP spid="5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Провера исправности алгоритма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fontScale="55000" lnSpcReduction="20000"/>
              </a:bodyPr>
              <a:lstStyle/>
              <a:p>
                <a:r>
                  <a:rPr lang="sr-Cyrl-RS" dirty="0"/>
                  <a:t>Узмимо број 60.</a:t>
                </a:r>
                <a:br>
                  <a:rPr lang="sr-Cyrl-RS" dirty="0"/>
                </a:br>
                <a:r>
                  <a:rPr lang="sr-Cyrl-RS" dirty="0"/>
                  <a:t>Х</a:t>
                </a:r>
                <a:r>
                  <a:rPr lang="ja-JP" altLang="en-US" dirty="0"/>
                  <a:t>＝６０</a:t>
                </a:r>
                <a:r>
                  <a:rPr lang="sr-Latn-RS" altLang="ja-JP" dirty="0"/>
                  <a:t>, Xr=1, </a:t>
                </a:r>
                <a:r>
                  <a:rPr lang="en-US" altLang="ja-JP" dirty="0" smtClean="0"/>
                  <a:t>č</a:t>
                </a:r>
                <a:r>
                  <a:rPr lang="sr-Cyrl-RS" altLang="ja-JP" dirty="0" smtClean="0"/>
                  <a:t>=2</a:t>
                </a:r>
                <a:endParaRPr lang="sr-Cyrl-RS" altLang="ja-JP" dirty="0"/>
              </a:p>
              <a:p>
                <a:r>
                  <a:rPr lang="sr-Cyrl-RS" dirty="0"/>
                  <a:t>Да ли је 60 дељиво са 2? Јесте, сада је: Х=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Cyrl-RS" i="1">
                            <a:latin typeface="Cambria Math"/>
                          </a:rPr>
                        </m:ctrlPr>
                      </m:fPr>
                      <m:num>
                        <m:r>
                          <a:rPr lang="sr-Cyrl-RS" i="1">
                            <a:latin typeface="Cambria Math"/>
                          </a:rPr>
                          <m:t>60</m:t>
                        </m:r>
                      </m:num>
                      <m:den>
                        <m:r>
                          <a:rPr lang="sr-Cyrl-RS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=30</m:t>
                    </m:r>
                  </m:oMath>
                </a14:m>
                <a:r>
                  <a:rPr lang="sr-Latn-RS" dirty="0"/>
                  <a:t> , Xr=</a:t>
                </a:r>
                <a:r>
                  <a:rPr lang="sr-Cyrl-RS" dirty="0"/>
                  <a:t> 1*2</a:t>
                </a:r>
              </a:p>
              <a:p>
                <a:r>
                  <a:rPr lang="sr-Cyrl-RS" dirty="0"/>
                  <a:t>Да ли је 30 дељиво са 2? Јесте, сада је: Х=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Cyrl-RS" i="1">
                            <a:latin typeface="Cambria Math"/>
                          </a:rPr>
                        </m:ctrlPr>
                      </m:fPr>
                      <m:num>
                        <m:r>
                          <a:rPr lang="sr-Cyrl-RS" i="1">
                            <a:latin typeface="Cambria Math"/>
                          </a:rPr>
                          <m:t>30</m:t>
                        </m:r>
                      </m:num>
                      <m:den>
                        <m:r>
                          <a:rPr lang="sr-Cyrl-RS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sr-Cyrl-RS" i="1">
                        <a:latin typeface="Cambria Math"/>
                      </a:rPr>
                      <m:t>15</m:t>
                    </m:r>
                  </m:oMath>
                </a14:m>
                <a:r>
                  <a:rPr lang="sr-Latn-RS" dirty="0"/>
                  <a:t> , Xr=</a:t>
                </a:r>
                <a:r>
                  <a:rPr lang="sr-Cyrl-RS" dirty="0"/>
                  <a:t> 1*2*2</a:t>
                </a:r>
              </a:p>
              <a:p>
                <a:r>
                  <a:rPr lang="sr-Cyrl-RS" dirty="0"/>
                  <a:t>Да ли је 15 дељиво са 2? Није.</a:t>
                </a:r>
              </a:p>
              <a:p>
                <a:pPr lvl="1"/>
                <a:r>
                  <a:rPr lang="sr-Cyrl-RS" dirty="0"/>
                  <a:t>               Да ли је </a:t>
                </a:r>
                <a:r>
                  <a:rPr lang="en-US" dirty="0"/>
                  <a:t>2&gt;15?</a:t>
                </a:r>
                <a:r>
                  <a:rPr lang="sr-Cyrl-RS" dirty="0"/>
                  <a:t> Није, сада је </a:t>
                </a:r>
                <a:r>
                  <a:rPr lang="en-US" dirty="0" smtClean="0"/>
                  <a:t>č</a:t>
                </a:r>
                <a:r>
                  <a:rPr lang="sr-Cyrl-RS" dirty="0" smtClean="0"/>
                  <a:t>=2+1=3</a:t>
                </a:r>
                <a:endParaRPr lang="sr-Cyrl-RS" dirty="0"/>
              </a:p>
              <a:p>
                <a:r>
                  <a:rPr lang="sr-Cyrl-RS" dirty="0"/>
                  <a:t>Да ли је 15 дељиво са </a:t>
                </a:r>
                <a:r>
                  <a:rPr lang="sr-Cyrl-RS" dirty="0" smtClean="0"/>
                  <a:t>3?Јесте</a:t>
                </a:r>
                <a:r>
                  <a:rPr lang="sr-Cyrl-RS" dirty="0"/>
                  <a:t>, Х=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Cyrl-RS" i="1">
                            <a:latin typeface="Cambria Math"/>
                          </a:rPr>
                        </m:ctrlPr>
                      </m:fPr>
                      <m:num>
                        <m:r>
                          <a:rPr lang="sr-Cyrl-RS" i="1">
                            <a:latin typeface="Cambria Math"/>
                          </a:rPr>
                          <m:t>15</m:t>
                        </m:r>
                      </m:num>
                      <m:den>
                        <m:r>
                          <a:rPr lang="sr-Cyrl-RS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sr-Cyrl-RS" i="1">
                        <a:latin typeface="Cambria Math"/>
                      </a:rPr>
                      <m:t>5</m:t>
                    </m:r>
                  </m:oMath>
                </a14:m>
                <a:r>
                  <a:rPr lang="sr-Latn-RS" dirty="0"/>
                  <a:t> , Xr=</a:t>
                </a:r>
                <a:r>
                  <a:rPr lang="sr-Cyrl-RS" dirty="0"/>
                  <a:t> </a:t>
                </a:r>
                <a:r>
                  <a:rPr lang="sr-Cyrl-RS" dirty="0" smtClean="0"/>
                  <a:t>1</a:t>
                </a:r>
                <a:r>
                  <a:rPr lang="sr-Latn-RS" dirty="0" smtClean="0"/>
                  <a:t>*2</a:t>
                </a:r>
                <a:r>
                  <a:rPr lang="sr-Cyrl-RS" dirty="0" smtClean="0"/>
                  <a:t>*2*3</a:t>
                </a:r>
                <a:endParaRPr lang="sr-Cyrl-RS" dirty="0"/>
              </a:p>
              <a:p>
                <a:r>
                  <a:rPr lang="sr-Cyrl-RS" dirty="0"/>
                  <a:t>Да ли је 5 дељиво са </a:t>
                </a:r>
                <a:r>
                  <a:rPr lang="sr-Cyrl-RS" dirty="0" smtClean="0"/>
                  <a:t>3?Није.</a:t>
                </a:r>
                <a:r>
                  <a:rPr lang="sr-Cyrl-RS" dirty="0"/>
                  <a:t/>
                </a:r>
                <a:br>
                  <a:rPr lang="sr-Cyrl-RS" dirty="0"/>
                </a:br>
                <a:r>
                  <a:rPr lang="sr-Cyrl-RS" dirty="0"/>
                  <a:t> </a:t>
                </a:r>
                <a:r>
                  <a:rPr lang="sr-Cyrl-RS" dirty="0" smtClean="0"/>
                  <a:t>       Да </a:t>
                </a:r>
                <a:r>
                  <a:rPr lang="sr-Cyrl-RS" dirty="0"/>
                  <a:t>ли је 4</a:t>
                </a:r>
                <a:r>
                  <a:rPr lang="en-US" dirty="0"/>
                  <a:t>&gt;5 </a:t>
                </a:r>
                <a:r>
                  <a:rPr lang="sr-Cyrl-RS" dirty="0"/>
                  <a:t>? Није, сада је </a:t>
                </a:r>
                <a:r>
                  <a:rPr lang="en-US" dirty="0" smtClean="0"/>
                  <a:t>č</a:t>
                </a:r>
                <a:r>
                  <a:rPr lang="sr-Cyrl-RS" dirty="0" smtClean="0"/>
                  <a:t>=3+1=4</a:t>
                </a:r>
                <a:endParaRPr lang="sr-Cyrl-RS" dirty="0"/>
              </a:p>
              <a:p>
                <a:r>
                  <a:rPr lang="sr-Cyrl-RS" dirty="0"/>
                  <a:t>Да ли је 5 дељиво са 4?</a:t>
                </a:r>
              </a:p>
              <a:p>
                <a:pPr marL="342900" lvl="1" indent="-342900"/>
                <a:r>
                  <a:rPr lang="sr-Cyrl-RS" dirty="0"/>
                  <a:t>       Није.</a:t>
                </a:r>
              </a:p>
              <a:p>
                <a:pPr marL="617220" lvl="2" indent="-342900"/>
                <a:r>
                  <a:rPr lang="sr-Cyrl-RS" sz="2300" dirty="0"/>
                  <a:t> </a:t>
                </a:r>
                <a:r>
                  <a:rPr lang="sr-Cyrl-RS" sz="2300" dirty="0" smtClean="0"/>
                  <a:t>Да </a:t>
                </a:r>
                <a:r>
                  <a:rPr lang="sr-Cyrl-RS" sz="2300" dirty="0"/>
                  <a:t>ли је 4</a:t>
                </a:r>
                <a:r>
                  <a:rPr lang="en-US" sz="2300" dirty="0"/>
                  <a:t>&gt;5 </a:t>
                </a:r>
                <a:r>
                  <a:rPr lang="sr-Cyrl-RS" sz="2300" dirty="0"/>
                  <a:t>? Није, сада је </a:t>
                </a:r>
                <a:r>
                  <a:rPr lang="en-US" sz="2300" dirty="0" smtClean="0"/>
                  <a:t>č</a:t>
                </a:r>
                <a:r>
                  <a:rPr lang="sr-Cyrl-RS" sz="2300" dirty="0" smtClean="0"/>
                  <a:t>=4+1=</a:t>
                </a:r>
                <a:r>
                  <a:rPr lang="en-US" sz="2300" dirty="0"/>
                  <a:t>5</a:t>
                </a:r>
                <a:endParaRPr lang="sr-Cyrl-RS" sz="2300" dirty="0"/>
              </a:p>
              <a:p>
                <a:r>
                  <a:rPr lang="sr-Cyrl-RS" dirty="0"/>
                  <a:t>Да ли је 5 дељиво са </a:t>
                </a:r>
                <a:r>
                  <a:rPr lang="sr-Cyrl-RS" dirty="0" smtClean="0"/>
                  <a:t>5?</a:t>
                </a:r>
                <a:r>
                  <a:rPr lang="sr-Cyrl-RS" dirty="0"/>
                  <a:t> </a:t>
                </a:r>
                <a:r>
                  <a:rPr lang="sr-Cyrl-RS" sz="2800" dirty="0" smtClean="0"/>
                  <a:t>Јесте, сада </a:t>
                </a:r>
                <a:r>
                  <a:rPr lang="sr-Cyrl-RS" sz="2800" dirty="0"/>
                  <a:t>је: Х=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Cyrl-R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sr-Cyrl-RS" sz="2800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sr-Cyrl-RS" sz="2800" i="1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2800" i="1">
                        <a:latin typeface="Cambria Math"/>
                      </a:rPr>
                      <m:t>=</m:t>
                    </m:r>
                    <m:r>
                      <a:rPr lang="sr-Cyrl-RS" sz="2800" i="1">
                        <a:latin typeface="Cambria Math"/>
                      </a:rPr>
                      <m:t>1</m:t>
                    </m:r>
                  </m:oMath>
                </a14:m>
                <a:r>
                  <a:rPr lang="sr-Latn-RS" sz="2800" dirty="0"/>
                  <a:t> , Xr=</a:t>
                </a:r>
                <a:r>
                  <a:rPr lang="sr-Cyrl-RS" sz="2800" dirty="0"/>
                  <a:t> </a:t>
                </a:r>
                <a:r>
                  <a:rPr lang="sr-Cyrl-RS" sz="2800" dirty="0" smtClean="0"/>
                  <a:t>1*</a:t>
                </a:r>
                <a:r>
                  <a:rPr lang="sr-Latn-RS" sz="2800" dirty="0" smtClean="0"/>
                  <a:t>2*</a:t>
                </a:r>
                <a:r>
                  <a:rPr lang="sr-Cyrl-RS" sz="2800" dirty="0" smtClean="0"/>
                  <a:t>2*3*5</a:t>
                </a:r>
                <a:endParaRPr lang="sr-Cyrl-RS" sz="2800" dirty="0"/>
              </a:p>
              <a:p>
                <a:r>
                  <a:rPr lang="sr-Cyrl-RS" dirty="0"/>
                  <a:t>Да ли је </a:t>
                </a:r>
                <a:r>
                  <a:rPr lang="sr-Cyrl-RS" dirty="0" smtClean="0"/>
                  <a:t>5</a:t>
                </a:r>
                <a:r>
                  <a:rPr lang="en-US" dirty="0" smtClean="0"/>
                  <a:t>&gt;</a:t>
                </a:r>
                <a:r>
                  <a:rPr lang="sr-Cyrl-RS" dirty="0" smtClean="0"/>
                  <a:t>1</a:t>
                </a:r>
                <a:r>
                  <a:rPr lang="en-US" dirty="0" smtClean="0"/>
                  <a:t> ?</a:t>
                </a:r>
                <a:r>
                  <a:rPr lang="sr-Cyrl-RS" dirty="0"/>
                  <a:t> </a:t>
                </a:r>
                <a:r>
                  <a:rPr lang="sr-Cyrl-RS" dirty="0" smtClean="0"/>
                  <a:t>Јесте.</a:t>
                </a:r>
                <a:r>
                  <a:rPr lang="en-US" dirty="0"/>
                  <a:t/>
                </a:r>
                <a:br>
                  <a:rPr lang="en-US" dirty="0"/>
                </a:br>
                <a:endParaRPr lang="sr-Cyrl-RS" dirty="0" smtClean="0"/>
              </a:p>
              <a:p>
                <a:r>
                  <a:rPr lang="sr-Cyrl-RS" dirty="0"/>
                  <a:t/>
                </a:r>
                <a:br>
                  <a:rPr lang="sr-Cyrl-RS" dirty="0"/>
                </a:br>
                <a:r>
                  <a:rPr lang="sr-Cyrl-RS" dirty="0"/>
                  <a:t>Крај алгоритма</a:t>
                </a:r>
                <a:br>
                  <a:rPr lang="sr-Cyrl-RS" dirty="0"/>
                </a:br>
                <a:r>
                  <a:rPr lang="sr-Cyrl-RS" dirty="0"/>
                  <a:t/>
                </a:r>
                <a:br>
                  <a:rPr lang="sr-Cyrl-RS" dirty="0"/>
                </a:br>
                <a:r>
                  <a:rPr lang="sr-Cyrl-RS" dirty="0"/>
                  <a:t>Прости </a:t>
                </a:r>
                <a:r>
                  <a:rPr lang="sr-Cyrl-RS" dirty="0" smtClean="0"/>
                  <a:t>чиниоци </a:t>
                </a:r>
                <a:r>
                  <a:rPr lang="sr-Cyrl-RS" dirty="0"/>
                  <a:t>су:</a:t>
                </a:r>
                <a:br>
                  <a:rPr lang="sr-Cyrl-RS" dirty="0"/>
                </a:br>
                <a:r>
                  <a:rPr lang="sr-Cyrl-RS" dirty="0" smtClean="0"/>
                  <a:t>1,2,2,3,5</a:t>
                </a:r>
                <a:r>
                  <a:rPr lang="sr-Cyrl-RS" dirty="0"/>
                  <a:t/>
                </a:r>
                <a:br>
                  <a:rPr lang="sr-Cyrl-RS" dirty="0"/>
                </a:br>
                <a:r>
                  <a:rPr lang="sr-Cyrl-RS" dirty="0" smtClean="0"/>
                  <a:t>Х</a:t>
                </a:r>
                <a:r>
                  <a:rPr lang="en-US" dirty="0" smtClean="0"/>
                  <a:t>r</a:t>
                </a:r>
                <a:r>
                  <a:rPr lang="ja-JP" altLang="en-US" dirty="0" smtClean="0"/>
                  <a:t>＝</a:t>
                </a:r>
                <a:r>
                  <a:rPr lang="en-US" altLang="ja-JP" dirty="0" smtClean="0"/>
                  <a:t>1*</a:t>
                </a:r>
                <a:r>
                  <a:rPr lang="sr-Cyrl-RS" altLang="ja-JP" dirty="0" smtClean="0"/>
                  <a:t>2</a:t>
                </a:r>
                <a:r>
                  <a:rPr lang="sr-Cyrl-RS" altLang="ja-JP" dirty="0" smtClean="0"/>
                  <a:t>*</a:t>
                </a:r>
                <a:r>
                  <a:rPr lang="en-US" altLang="ja-JP" dirty="0" smtClean="0"/>
                  <a:t>2*3*5 </a:t>
                </a:r>
                <a:r>
                  <a:rPr lang="en-US" altLang="ja-JP" dirty="0"/>
                  <a:t>= 60</a:t>
                </a:r>
                <a:endParaRPr lang="sr-Cyrl-R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t="-8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375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 smtClean="0"/>
              <a:t>ПРИМЕР ГРЕШКЕ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  <p:sp>
        <p:nvSpPr>
          <p:cNvPr id="5" name="Flowchart: Terminator 4"/>
          <p:cNvSpPr/>
          <p:nvPr/>
        </p:nvSpPr>
        <p:spPr>
          <a:xfrm>
            <a:off x="2843808" y="1484784"/>
            <a:ext cx="2088232" cy="432048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mtClean="0"/>
              <a:t>ПОЧЕТАК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5" idx="2"/>
            <a:endCxn id="15" idx="0"/>
          </p:cNvCxnSpPr>
          <p:nvPr/>
        </p:nvCxnSpPr>
        <p:spPr>
          <a:xfrm>
            <a:off x="3887924" y="1916832"/>
            <a:ext cx="22565" cy="2626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Flowchart: Manual Operation 14"/>
          <p:cNvSpPr/>
          <p:nvPr/>
        </p:nvSpPr>
        <p:spPr>
          <a:xfrm>
            <a:off x="2872231" y="2179531"/>
            <a:ext cx="2076516" cy="396044"/>
          </a:xfrm>
          <a:prstGeom prst="flowChartManualOperat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050" dirty="0" smtClean="0"/>
              <a:t>Х,</a:t>
            </a:r>
            <a:r>
              <a:rPr lang="en-US" sz="1050" dirty="0" err="1" smtClean="0"/>
              <a:t>Xr</a:t>
            </a:r>
            <a:r>
              <a:rPr lang="en-US" sz="1050" dirty="0" smtClean="0"/>
              <a:t>=1</a:t>
            </a:r>
            <a:br>
              <a:rPr lang="en-US" sz="1050" dirty="0" smtClean="0"/>
            </a:br>
            <a:r>
              <a:rPr lang="sr-Latn-RS" sz="1050" dirty="0" smtClean="0"/>
              <a:t>č</a:t>
            </a:r>
            <a:r>
              <a:rPr lang="sr-Cyrl-RS" sz="1050" dirty="0" smtClean="0"/>
              <a:t>=2</a:t>
            </a:r>
            <a:endParaRPr lang="en-US" sz="1050" dirty="0"/>
          </a:p>
        </p:txBody>
      </p:sp>
      <p:cxnSp>
        <p:nvCxnSpPr>
          <p:cNvPr id="31" name="Straight Arrow Connector 30"/>
          <p:cNvCxnSpPr>
            <a:stCxn id="15" idx="2"/>
            <a:endCxn id="32" idx="0"/>
          </p:cNvCxnSpPr>
          <p:nvPr/>
        </p:nvCxnSpPr>
        <p:spPr>
          <a:xfrm flipH="1">
            <a:off x="3894955" y="2575575"/>
            <a:ext cx="15534" cy="7274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Flowchart: Decision 31"/>
          <p:cNvSpPr/>
          <p:nvPr/>
        </p:nvSpPr>
        <p:spPr>
          <a:xfrm>
            <a:off x="3039984" y="3302986"/>
            <a:ext cx="1709941" cy="936104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800" dirty="0" smtClean="0"/>
              <a:t>Да ли је остатак при дељењу Х са </a:t>
            </a:r>
            <a:r>
              <a:rPr lang="sr-Latn-RS" sz="800" dirty="0" smtClean="0"/>
              <a:t>č</a:t>
            </a:r>
            <a:r>
              <a:rPr lang="sr-Cyrl-RS" sz="800" dirty="0" smtClean="0"/>
              <a:t> </a:t>
            </a:r>
            <a:r>
              <a:rPr lang="sr-Cyrl-RS" sz="800" dirty="0" smtClean="0"/>
              <a:t>једнак нули?</a:t>
            </a:r>
            <a:endParaRPr lang="en-US" sz="800" dirty="0"/>
          </a:p>
        </p:txBody>
      </p:sp>
      <p:sp>
        <p:nvSpPr>
          <p:cNvPr id="43" name="TextBox 42"/>
          <p:cNvSpPr txBox="1"/>
          <p:nvPr/>
        </p:nvSpPr>
        <p:spPr>
          <a:xfrm>
            <a:off x="4684452" y="332751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dirty="0" smtClean="0"/>
              <a:t>т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 rot="10800000">
            <a:off x="4049942" y="417579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dirty="0" smtClean="0"/>
              <a:t>т</a:t>
            </a:r>
            <a:endParaRPr lang="en-US" dirty="0"/>
          </a:p>
        </p:txBody>
      </p:sp>
      <p:cxnSp>
        <p:nvCxnSpPr>
          <p:cNvPr id="46" name="Straight Arrow Connector 45"/>
          <p:cNvCxnSpPr>
            <a:stCxn id="32" idx="2"/>
            <a:endCxn id="47" idx="0"/>
          </p:cNvCxnSpPr>
          <p:nvPr/>
        </p:nvCxnSpPr>
        <p:spPr>
          <a:xfrm>
            <a:off x="3894955" y="4239090"/>
            <a:ext cx="17753" cy="3321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Flowchart: Decision 46"/>
          <p:cNvSpPr/>
          <p:nvPr/>
        </p:nvSpPr>
        <p:spPr>
          <a:xfrm>
            <a:off x="3049736" y="4571204"/>
            <a:ext cx="1725944" cy="684076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sz="1600" dirty="0"/>
              <a:t>č</a:t>
            </a:r>
            <a:r>
              <a:rPr lang="en-US" sz="1600" b="1" dirty="0" smtClean="0">
                <a:solidFill>
                  <a:srgbClr val="FF0000"/>
                </a:solidFill>
              </a:rPr>
              <a:t>&gt;=</a:t>
            </a:r>
            <a:r>
              <a:rPr lang="en-US" sz="1600" dirty="0" smtClean="0"/>
              <a:t>X</a:t>
            </a:r>
            <a:endParaRPr lang="en-US" sz="1600" dirty="0"/>
          </a:p>
        </p:txBody>
      </p:sp>
      <p:cxnSp>
        <p:nvCxnSpPr>
          <p:cNvPr id="51" name="Straight Arrow Connector 50"/>
          <p:cNvCxnSpPr>
            <a:stCxn id="47" idx="1"/>
            <a:endCxn id="52" idx="3"/>
          </p:cNvCxnSpPr>
          <p:nvPr/>
        </p:nvCxnSpPr>
        <p:spPr>
          <a:xfrm flipH="1" flipV="1">
            <a:off x="1763688" y="4893552"/>
            <a:ext cx="1286048" cy="196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Flowchart: Process 51"/>
          <p:cNvSpPr/>
          <p:nvPr/>
        </p:nvSpPr>
        <p:spPr>
          <a:xfrm>
            <a:off x="539552" y="4749536"/>
            <a:ext cx="1224136" cy="288032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dirty="0" smtClean="0"/>
              <a:t>č</a:t>
            </a:r>
            <a:r>
              <a:rPr lang="en-US" dirty="0" smtClean="0"/>
              <a:t>=</a:t>
            </a:r>
            <a:r>
              <a:rPr lang="sr-Latn-RS" dirty="0" smtClean="0"/>
              <a:t>č</a:t>
            </a:r>
            <a:r>
              <a:rPr lang="sr-Cyrl-RS" dirty="0" smtClean="0"/>
              <a:t>+1</a:t>
            </a:r>
            <a:endParaRPr lang="en-US" dirty="0"/>
          </a:p>
        </p:txBody>
      </p:sp>
      <p:cxnSp>
        <p:nvCxnSpPr>
          <p:cNvPr id="55" name="Straight Arrow Connector 54"/>
          <p:cNvCxnSpPr>
            <a:stCxn id="52" idx="0"/>
          </p:cNvCxnSpPr>
          <p:nvPr/>
        </p:nvCxnSpPr>
        <p:spPr>
          <a:xfrm flipV="1">
            <a:off x="1151620" y="3068960"/>
            <a:ext cx="0" cy="16805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32" idx="3"/>
          </p:cNvCxnSpPr>
          <p:nvPr/>
        </p:nvCxnSpPr>
        <p:spPr>
          <a:xfrm>
            <a:off x="4749925" y="3771038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0" name="Flowchart: Process 79"/>
          <p:cNvSpPr/>
          <p:nvPr/>
        </p:nvSpPr>
        <p:spPr>
          <a:xfrm>
            <a:off x="5325989" y="3616692"/>
            <a:ext cx="1166716" cy="378042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Х</a:t>
            </a:r>
            <a:r>
              <a:rPr lang="en-US" sz="1200" dirty="0" smtClean="0"/>
              <a:t>=X/</a:t>
            </a:r>
            <a:r>
              <a:rPr lang="sr-Latn-RS" sz="1200" dirty="0" smtClean="0"/>
              <a:t>č</a:t>
            </a:r>
            <a:r>
              <a:rPr lang="sr-Cyrl-RS" sz="1200" dirty="0" smtClean="0"/>
              <a:t/>
            </a:r>
            <a:br>
              <a:rPr lang="sr-Cyrl-RS" sz="1200" dirty="0" smtClean="0"/>
            </a:br>
            <a:r>
              <a:rPr lang="en-US" sz="1200" dirty="0" err="1" smtClean="0"/>
              <a:t>Xr</a:t>
            </a:r>
            <a:r>
              <a:rPr lang="en-US" sz="1200" dirty="0"/>
              <a:t> </a:t>
            </a:r>
            <a:r>
              <a:rPr lang="en-US" sz="1200" dirty="0" smtClean="0"/>
              <a:t>= </a:t>
            </a:r>
            <a:r>
              <a:rPr lang="en-US" sz="1200" dirty="0" err="1" smtClean="0"/>
              <a:t>Xr</a:t>
            </a:r>
            <a:r>
              <a:rPr lang="en-US" sz="1200" dirty="0" smtClean="0"/>
              <a:t>*</a:t>
            </a:r>
            <a:r>
              <a:rPr lang="sr-Latn-RS" sz="1200" dirty="0" smtClean="0"/>
              <a:t>č</a:t>
            </a:r>
            <a:endParaRPr lang="en-US" sz="1200" dirty="0"/>
          </a:p>
        </p:txBody>
      </p:sp>
      <p:cxnSp>
        <p:nvCxnSpPr>
          <p:cNvPr id="87" name="Straight Arrow Connector 86"/>
          <p:cNvCxnSpPr/>
          <p:nvPr/>
        </p:nvCxnSpPr>
        <p:spPr>
          <a:xfrm>
            <a:off x="6506944" y="3805713"/>
            <a:ext cx="5133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V="1">
            <a:off x="7020272" y="3081816"/>
            <a:ext cx="0" cy="7238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flipH="1" flipV="1">
            <a:off x="3887925" y="3068960"/>
            <a:ext cx="3132347" cy="128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1133865" y="3068960"/>
            <a:ext cx="275405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 rot="10800000">
            <a:off x="2718042" y="438653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dirty="0" smtClean="0"/>
              <a:t>т</a:t>
            </a:r>
            <a:endParaRPr lang="en-US" dirty="0"/>
          </a:p>
        </p:txBody>
      </p:sp>
      <p:sp>
        <p:nvSpPr>
          <p:cNvPr id="102" name="TextBox 101"/>
          <p:cNvSpPr txBox="1"/>
          <p:nvPr/>
        </p:nvSpPr>
        <p:spPr>
          <a:xfrm rot="21416567">
            <a:off x="4192793" y="518195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dirty="0" smtClean="0"/>
              <a:t>т</a:t>
            </a:r>
            <a:endParaRPr lang="en-US" dirty="0"/>
          </a:p>
        </p:txBody>
      </p:sp>
      <p:cxnSp>
        <p:nvCxnSpPr>
          <p:cNvPr id="104" name="Straight Arrow Connector 103"/>
          <p:cNvCxnSpPr>
            <a:stCxn id="47" idx="2"/>
            <a:endCxn id="53" idx="0"/>
          </p:cNvCxnSpPr>
          <p:nvPr/>
        </p:nvCxnSpPr>
        <p:spPr>
          <a:xfrm>
            <a:off x="3912708" y="5255280"/>
            <a:ext cx="2219" cy="3138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5" name="Flowchart: Terminator 104"/>
          <p:cNvSpPr/>
          <p:nvPr/>
        </p:nvSpPr>
        <p:spPr>
          <a:xfrm>
            <a:off x="3071052" y="6288861"/>
            <a:ext cx="1678873" cy="360040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dirty="0" smtClean="0"/>
              <a:t>КРАЈ</a:t>
            </a:r>
            <a:endParaRPr lang="en-US" dirty="0"/>
          </a:p>
        </p:txBody>
      </p:sp>
      <p:sp>
        <p:nvSpPr>
          <p:cNvPr id="53" name="Trapezoid 52"/>
          <p:cNvSpPr/>
          <p:nvPr/>
        </p:nvSpPr>
        <p:spPr>
          <a:xfrm>
            <a:off x="3347864" y="5569141"/>
            <a:ext cx="1134126" cy="524699"/>
          </a:xfrm>
          <a:prstGeom prst="trapezoi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Ｘ，　Ｘｒ</a:t>
            </a:r>
            <a:endParaRPr lang="en-US" dirty="0"/>
          </a:p>
        </p:txBody>
      </p:sp>
      <p:cxnSp>
        <p:nvCxnSpPr>
          <p:cNvPr id="60" name="Straight Arrow Connector 59"/>
          <p:cNvCxnSpPr>
            <a:stCxn id="53" idx="2"/>
            <a:endCxn id="105" idx="0"/>
          </p:cNvCxnSpPr>
          <p:nvPr/>
        </p:nvCxnSpPr>
        <p:spPr>
          <a:xfrm flipH="1">
            <a:off x="3910489" y="6093840"/>
            <a:ext cx="4438" cy="1950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116500" y="4360458"/>
            <a:ext cx="3415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/>
              <a:t>Пример за Х=4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54098" y="5037568"/>
            <a:ext cx="8082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dirty="0" smtClean="0"/>
              <a:t>Х </a:t>
            </a:r>
            <a:r>
              <a:rPr lang="en-US" dirty="0" smtClean="0"/>
              <a:t>=2</a:t>
            </a:r>
            <a:br>
              <a:rPr lang="en-US" dirty="0" smtClean="0"/>
            </a:br>
            <a:r>
              <a:rPr lang="sr-Cyrl-RS" dirty="0" smtClean="0"/>
              <a:t>КРАЈ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534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5" grpId="0" animBg="1"/>
      <p:bldP spid="32" grpId="0" animBg="1"/>
      <p:bldP spid="43" grpId="0"/>
      <p:bldP spid="44" grpId="0"/>
      <p:bldP spid="47" grpId="0" animBg="1"/>
      <p:bldP spid="52" grpId="0" animBg="1"/>
      <p:bldP spid="80" grpId="0" animBg="1"/>
      <p:bldP spid="101" grpId="0"/>
      <p:bldP spid="102" grpId="0"/>
      <p:bldP spid="105" grpId="0" animBg="1"/>
      <p:bldP spid="53" grpId="0" animBg="1"/>
      <p:bldP spid="12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Увод у програмирање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Cyrl-RS" dirty="0" smtClean="0"/>
              <a:t>ПРОГРАМСКИ ЈЕЗИК</a:t>
            </a:r>
            <a:endParaRPr lang="sr-Cyrl-RS" dirty="0"/>
          </a:p>
          <a:p>
            <a:r>
              <a:rPr lang="sr-Cyrl-RS" dirty="0" smtClean="0"/>
              <a:t>Програм – низ инструкција(основних операција које може да изврши дати процесор), написаних ради извршавања неког задатка.</a:t>
            </a:r>
          </a:p>
          <a:p>
            <a:r>
              <a:rPr lang="sr-Cyrl-RS" dirty="0" smtClean="0"/>
              <a:t>Језик </a:t>
            </a:r>
          </a:p>
          <a:p>
            <a:pPr lvl="1"/>
            <a:r>
              <a:rPr lang="sr-Cyrl-RS" dirty="0" smtClean="0"/>
              <a:t>Има своју граматику и правопис (СИНТАКСА). </a:t>
            </a:r>
          </a:p>
          <a:p>
            <a:pPr lvl="1"/>
            <a:r>
              <a:rPr lang="sr-Cyrl-RS" dirty="0" smtClean="0"/>
              <a:t>Скупом </a:t>
            </a:r>
            <a:r>
              <a:rPr lang="sr-Cyrl-RS" dirty="0" smtClean="0"/>
              <a:t>речи </a:t>
            </a:r>
            <a:r>
              <a:rPr lang="sr-Cyrl-RS" dirty="0" smtClean="0"/>
              <a:t>се могу формирати </a:t>
            </a:r>
            <a:r>
              <a:rPr lang="sr-Cyrl-RS" dirty="0" smtClean="0"/>
              <a:t>реченице</a:t>
            </a:r>
            <a:r>
              <a:rPr lang="sr-Cyrl-RS" dirty="0" smtClean="0"/>
              <a:t>.</a:t>
            </a:r>
          </a:p>
          <a:p>
            <a:pPr lvl="1"/>
            <a:r>
              <a:rPr lang="sr-Cyrl-RS" dirty="0" smtClean="0"/>
              <a:t>Реченице </a:t>
            </a:r>
            <a:r>
              <a:rPr lang="sr-Cyrl-RS" dirty="0" smtClean="0"/>
              <a:t>имају своје </a:t>
            </a:r>
            <a:r>
              <a:rPr lang="sr-Cyrl-RS" dirty="0" smtClean="0"/>
              <a:t>значење </a:t>
            </a:r>
            <a:r>
              <a:rPr lang="sr-Cyrl-RS" dirty="0" smtClean="0"/>
              <a:t>и  смисао (СЕМАНТИКА).</a:t>
            </a:r>
          </a:p>
          <a:p>
            <a:endParaRPr lang="sr-Cyrl-R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975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Увод у програмирање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Cyrl-RS" dirty="0" smtClean="0"/>
              <a:t>Како правимо програм?</a:t>
            </a:r>
          </a:p>
          <a:p>
            <a:r>
              <a:rPr lang="sr-Cyrl-RS" dirty="0" smtClean="0"/>
              <a:t>Познавајући СИНТАКСУ и СЕМАНТИКУ неког програмског језика, пишемо изворни код програма.</a:t>
            </a:r>
          </a:p>
          <a:p>
            <a:r>
              <a:rPr lang="sr-Cyrl-RS" dirty="0" smtClean="0"/>
              <a:t>Изворни код програма садржи низ наредби које смо замислили да наш програм извршни.</a:t>
            </a:r>
          </a:p>
          <a:p>
            <a:r>
              <a:rPr lang="sr-Cyrl-RS" dirty="0" smtClean="0"/>
              <a:t>Како од изворног кода добити програм који ради?</a:t>
            </a:r>
          </a:p>
          <a:p>
            <a:r>
              <a:rPr lang="sr-Cyrl-RS" dirty="0" smtClean="0"/>
              <a:t>Употребом софтвера за </a:t>
            </a:r>
            <a:r>
              <a:rPr lang="sr-Cyrl-RS" dirty="0" smtClean="0"/>
              <a:t>превођење </a:t>
            </a:r>
            <a:r>
              <a:rPr lang="sr-Latn-RS" dirty="0" smtClean="0"/>
              <a:t>(</a:t>
            </a:r>
            <a:r>
              <a:rPr lang="sr-Cyrl-RS" dirty="0" smtClean="0"/>
              <a:t>компајлер)</a:t>
            </a:r>
            <a:r>
              <a:rPr lang="sr-Cyrl-RS" dirty="0" smtClean="0"/>
              <a:t>, </a:t>
            </a:r>
            <a:r>
              <a:rPr lang="sr-Cyrl-RS" dirty="0" smtClean="0"/>
              <a:t>који наш </a:t>
            </a:r>
            <a:r>
              <a:rPr lang="sr-Cyrl-RS" dirty="0" smtClean="0"/>
              <a:t>код, написан </a:t>
            </a:r>
            <a:r>
              <a:rPr lang="sr-Cyrl-RS" dirty="0" smtClean="0"/>
              <a:t>на неком програмском </a:t>
            </a:r>
            <a:r>
              <a:rPr lang="sr-Cyrl-RS" dirty="0" smtClean="0"/>
              <a:t>језику, преводи </a:t>
            </a:r>
            <a:r>
              <a:rPr lang="sr-Cyrl-RS" dirty="0" smtClean="0"/>
              <a:t>у низ нула и јединица, које </a:t>
            </a:r>
            <a:r>
              <a:rPr lang="sr-Cyrl-RS" dirty="0" smtClean="0"/>
              <a:t>рачунар </a:t>
            </a:r>
            <a:r>
              <a:rPr lang="sr-Cyrl-RS" dirty="0" smtClean="0"/>
              <a:t>разуме.</a:t>
            </a:r>
          </a:p>
          <a:p>
            <a:endParaRPr lang="sr-Cyrl-R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930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ПРОГРАМСКИ ЈЕЗИК </a:t>
            </a:r>
            <a:r>
              <a:rPr lang="en-US" dirty="0" smtClean="0"/>
              <a:t>C (</a:t>
            </a:r>
            <a:r>
              <a:rPr lang="sr-Cyrl-RS" dirty="0" smtClean="0"/>
              <a:t>це)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Cyrl-RS" dirty="0" smtClean="0"/>
              <a:t>Има своју синтаксу и семантику.</a:t>
            </a:r>
          </a:p>
          <a:p>
            <a:r>
              <a:rPr lang="sr-Cyrl-RS" dirty="0" smtClean="0"/>
              <a:t>Један од </a:t>
            </a:r>
            <a:r>
              <a:rPr lang="sr-Cyrl-RS" dirty="0" smtClean="0"/>
              <a:t>најчешће </a:t>
            </a:r>
            <a:r>
              <a:rPr lang="sr-Cyrl-RS" dirty="0" smtClean="0"/>
              <a:t>коришћених језика.</a:t>
            </a:r>
          </a:p>
          <a:p>
            <a:r>
              <a:rPr lang="sr-Cyrl-RS" dirty="0" smtClean="0"/>
              <a:t>Употреба променљивих.</a:t>
            </a:r>
          </a:p>
          <a:p>
            <a:r>
              <a:rPr lang="sr-Cyrl-RS" dirty="0" smtClean="0"/>
              <a:t>Резервисане </a:t>
            </a:r>
            <a:r>
              <a:rPr lang="sr-Cyrl-RS" dirty="0" smtClean="0"/>
              <a:t>речи(има </a:t>
            </a:r>
            <a:r>
              <a:rPr lang="sr-Cyrl-RS" dirty="0" smtClean="0"/>
              <a:t>их 32) које се не могу користити за именовање променљивих ни било </a:t>
            </a:r>
            <a:r>
              <a:rPr lang="sr-Cyrl-RS" dirty="0" smtClean="0"/>
              <a:t>чега </a:t>
            </a:r>
            <a:r>
              <a:rPr lang="sr-Cyrl-RS" dirty="0" smtClean="0"/>
              <a:t>другог</a:t>
            </a:r>
            <a:r>
              <a:rPr lang="sr-Cyrl-RS" dirty="0" smtClean="0"/>
              <a:t>. (објаснити)</a:t>
            </a:r>
            <a:endParaRPr lang="sr-Cyrl-RS" dirty="0" smtClean="0"/>
          </a:p>
          <a:p>
            <a:r>
              <a:rPr lang="sr-Cyrl-RS" dirty="0" smtClean="0"/>
              <a:t>Форматирање изворног кода је слободно, употребом размака, постављањем новога реда, итд. Ово је могуће јер се блокови кода </a:t>
            </a:r>
            <a:r>
              <a:rPr lang="sr-Cyrl-RS" dirty="0" smtClean="0"/>
              <a:t>започињу </a:t>
            </a:r>
            <a:r>
              <a:rPr lang="sr-Cyrl-RS" dirty="0" smtClean="0"/>
              <a:t>са </a:t>
            </a:r>
            <a:r>
              <a:rPr lang="en-US" dirty="0" smtClean="0">
                <a:solidFill>
                  <a:srgbClr val="FF0000"/>
                </a:solidFill>
              </a:rPr>
              <a:t>{</a:t>
            </a:r>
            <a:r>
              <a:rPr lang="en-US" dirty="0" smtClean="0"/>
              <a:t> </a:t>
            </a:r>
            <a:r>
              <a:rPr lang="sr-Cyrl-RS" dirty="0" smtClean="0"/>
              <a:t>и завршавају са </a:t>
            </a:r>
            <a:r>
              <a:rPr lang="en-US" dirty="0" smtClean="0">
                <a:solidFill>
                  <a:srgbClr val="FF0000"/>
                </a:solidFill>
              </a:rPr>
              <a:t>}</a:t>
            </a:r>
            <a:r>
              <a:rPr lang="sr-Cyrl-RS" dirty="0" smtClean="0"/>
              <a:t>. Крај сваке наредбе се </a:t>
            </a:r>
            <a:r>
              <a:rPr lang="sr-Cyrl-RS" dirty="0" smtClean="0"/>
              <a:t>означава </a:t>
            </a:r>
            <a:r>
              <a:rPr lang="sr-Cyrl-RS" dirty="0" smtClean="0"/>
              <a:t>са </a:t>
            </a:r>
            <a:r>
              <a:rPr lang="en-US" dirty="0" smtClean="0">
                <a:solidFill>
                  <a:srgbClr val="FF0000"/>
                </a:solidFill>
              </a:rPr>
              <a:t>; </a:t>
            </a:r>
            <a:r>
              <a:rPr lang="sr-Cyrl-RS" dirty="0" smtClean="0"/>
              <a:t/>
            </a:r>
            <a:br>
              <a:rPr lang="sr-Cyrl-RS" dirty="0" smtClean="0"/>
            </a:br>
            <a:endParaRPr lang="sr-Cyrl-R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932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ПРОМЕНЉИВА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r-Cyrl-RS" dirty="0" smtClean="0"/>
              <a:t>Да би могли да заузмемо неку меморију </a:t>
            </a:r>
            <a:r>
              <a:rPr lang="sr-Cyrl-RS" smtClean="0"/>
              <a:t>у </a:t>
            </a:r>
            <a:r>
              <a:rPr lang="sr-Cyrl-RS" smtClean="0"/>
              <a:t>рачунару</a:t>
            </a:r>
            <a:r>
              <a:rPr lang="sr-Cyrl-RS" dirty="0" smtClean="0"/>
              <a:t>, меморију коју би користили за нашу неку променљиву, морамо декларисати променљиву.</a:t>
            </a:r>
            <a:endParaRPr lang="sr-Cyrl-RS" dirty="0"/>
          </a:p>
          <a:p>
            <a:r>
              <a:rPr lang="sr-Cyrl-RS" dirty="0" smtClean="0"/>
              <a:t>За декларацију променљиве, неопходно је навести њен тип и име, односно идентификатор.</a:t>
            </a:r>
          </a:p>
          <a:p>
            <a:r>
              <a:rPr lang="sr-Cyrl-RS" dirty="0" smtClean="0">
                <a:solidFill>
                  <a:srgbClr val="FF0000"/>
                </a:solidFill>
              </a:rPr>
              <a:t>ТИП</a:t>
            </a:r>
            <a:r>
              <a:rPr lang="sr-Cyrl-RS" dirty="0" smtClean="0"/>
              <a:t> ИМЕ</a:t>
            </a:r>
          </a:p>
          <a:p>
            <a:r>
              <a:rPr lang="sr-Cyrl-RS" dirty="0" smtClean="0"/>
              <a:t>Декларације наводимо увек </a:t>
            </a:r>
            <a:r>
              <a:rPr lang="sr-Cyrl-RS" smtClean="0"/>
              <a:t>на</a:t>
            </a:r>
            <a:r>
              <a:rPr lang="sr-Cyrl-RS" b="1" smtClean="0"/>
              <a:t> </a:t>
            </a:r>
            <a:r>
              <a:rPr lang="sr-Cyrl-RS" b="1" smtClean="0"/>
              <a:t>почетку </a:t>
            </a:r>
            <a:r>
              <a:rPr lang="sr-Cyrl-RS" dirty="0" smtClean="0"/>
              <a:t>нашег програма</a:t>
            </a:r>
            <a:endParaRPr lang="en-US" dirty="0" smtClean="0"/>
          </a:p>
          <a:p>
            <a:endParaRPr lang="sr-Cyrl-R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262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Представљање алгоритама</a:t>
            </a:r>
            <a:r>
              <a:rPr lang="en-US" dirty="0" smtClean="0"/>
              <a:t> </a:t>
            </a:r>
            <a:r>
              <a:rPr lang="sr-Cyrl-RS" dirty="0" smtClean="0"/>
              <a:t>стандардним блок дијаграмом тока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Cyrl-RS" dirty="0" smtClean="0"/>
              <a:t>Сваки </a:t>
            </a:r>
            <a:r>
              <a:rPr lang="sr-Cyrl-RS" smtClean="0"/>
              <a:t>алгоритам </a:t>
            </a:r>
            <a:r>
              <a:rPr lang="sr-Cyrl-RS" smtClean="0"/>
              <a:t>започињемо </a:t>
            </a:r>
            <a:r>
              <a:rPr lang="sr-Cyrl-RS" dirty="0" smtClean="0"/>
              <a:t>са </a:t>
            </a:r>
            <a:r>
              <a:rPr lang="sr-Cyrl-RS" smtClean="0"/>
              <a:t>блоком </a:t>
            </a:r>
            <a:r>
              <a:rPr lang="sr-Cyrl-RS" smtClean="0"/>
              <a:t>ПОЧЕТАК</a:t>
            </a:r>
            <a:r>
              <a:rPr lang="sr-Cyrl-RS" dirty="0" smtClean="0"/>
              <a:t>. </a:t>
            </a:r>
            <a:br>
              <a:rPr lang="sr-Cyrl-RS" dirty="0" smtClean="0"/>
            </a:br>
            <a:r>
              <a:rPr lang="sr-Cyrl-RS" dirty="0" smtClean="0"/>
              <a:t/>
            </a:r>
            <a:br>
              <a:rPr lang="sr-Cyrl-RS" dirty="0" smtClean="0"/>
            </a:br>
            <a:endParaRPr lang="sr-Cyrl-RS" dirty="0" smtClean="0"/>
          </a:p>
          <a:p>
            <a:r>
              <a:rPr lang="sr-Cyrl-RS" dirty="0" smtClean="0"/>
              <a:t>Сваки алгоритам завршавамо са блоком КРАЈ.</a:t>
            </a:r>
            <a:br>
              <a:rPr lang="sr-Cyrl-RS" dirty="0" smtClean="0"/>
            </a:br>
            <a:r>
              <a:rPr lang="sr-Cyrl-RS" dirty="0" smtClean="0"/>
              <a:t/>
            </a:r>
            <a:br>
              <a:rPr lang="sr-Cyrl-RS" dirty="0" smtClean="0"/>
            </a:br>
            <a:endParaRPr lang="sr-Cyrl-RS" dirty="0" smtClean="0"/>
          </a:p>
          <a:p>
            <a:r>
              <a:rPr lang="sr-Cyrl-RS" smtClean="0"/>
              <a:t>ОПЕРАЦИЈЕ </a:t>
            </a:r>
            <a:r>
              <a:rPr lang="sr-Cyrl-RS" smtClean="0"/>
              <a:t>означавамо </a:t>
            </a:r>
            <a:r>
              <a:rPr lang="sr-Cyrl-RS" dirty="0" smtClean="0"/>
              <a:t>са правоугаоником.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  <p:sp>
        <p:nvSpPr>
          <p:cNvPr id="5" name="Flowchart: Terminator 4"/>
          <p:cNvSpPr/>
          <p:nvPr/>
        </p:nvSpPr>
        <p:spPr>
          <a:xfrm>
            <a:off x="611560" y="2492896"/>
            <a:ext cx="1962150" cy="482600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sr-Cyrl-RS" sz="1100" smtClean="0">
                <a:effectLst/>
                <a:ea typeface="MS Mincho"/>
                <a:cs typeface="Times New Roman"/>
              </a:rPr>
              <a:t>ПОЧЕТАК</a:t>
            </a:r>
            <a:endParaRPr lang="en-US" sz="1100" dirty="0">
              <a:effectLst/>
              <a:ea typeface="MS Mincho"/>
              <a:cs typeface="Times New Roman"/>
            </a:endParaRPr>
          </a:p>
        </p:txBody>
      </p:sp>
      <p:sp>
        <p:nvSpPr>
          <p:cNvPr id="6" name="Flowchart: Terminator 5"/>
          <p:cNvSpPr/>
          <p:nvPr/>
        </p:nvSpPr>
        <p:spPr>
          <a:xfrm>
            <a:off x="611560" y="3738488"/>
            <a:ext cx="1962150" cy="482600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sr-Cyrl-RS" sz="1100" dirty="0">
                <a:effectLst/>
                <a:ea typeface="MS Mincho"/>
                <a:cs typeface="Times New Roman"/>
              </a:rPr>
              <a:t>КРАЈ</a:t>
            </a:r>
            <a:endParaRPr lang="en-US" sz="1100" dirty="0">
              <a:effectLst/>
              <a:ea typeface="MS Mincho"/>
              <a:cs typeface="Times New Roman"/>
            </a:endParaRPr>
          </a:p>
        </p:txBody>
      </p:sp>
      <p:sp>
        <p:nvSpPr>
          <p:cNvPr id="7" name="Flowchart: Process 6"/>
          <p:cNvSpPr/>
          <p:nvPr/>
        </p:nvSpPr>
        <p:spPr>
          <a:xfrm>
            <a:off x="1043608" y="4941168"/>
            <a:ext cx="4536504" cy="57606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45720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sr-Cyrl-RS" sz="1400" dirty="0" smtClean="0">
              <a:effectLst/>
              <a:ea typeface="MS Mincho"/>
              <a:cs typeface="Times New Roman"/>
            </a:endParaRPr>
          </a:p>
          <a:p>
            <a:pPr marL="45720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400" dirty="0" smtClean="0">
                <a:ea typeface="MS Mincho"/>
                <a:cs typeface="Times New Roman"/>
              </a:rPr>
              <a:t>X = X+1</a:t>
            </a:r>
            <a:endParaRPr lang="en-US" sz="1400" dirty="0">
              <a:effectLst/>
              <a:ea typeface="MS Mincho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sr-Cyrl-RS" sz="1100" dirty="0">
                <a:effectLst/>
                <a:ea typeface="MS Mincho"/>
                <a:cs typeface="Times New Roman"/>
              </a:rPr>
              <a:t> </a:t>
            </a:r>
            <a:endParaRPr lang="en-US" sz="1100" dirty="0">
              <a:effectLst/>
              <a:ea typeface="MS Mincho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19642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ТИПОВИ ПРОМЕНЉИВИХ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dirty="0" smtClean="0"/>
              <a:t>Целобројни (  ... - 3,  -2, -1, 0, 1,2...)</a:t>
            </a:r>
          </a:p>
          <a:p>
            <a:pPr marL="0" indent="0">
              <a:buNone/>
            </a:pPr>
            <a:r>
              <a:rPr lang="sr-Cyrl-RS" dirty="0" smtClean="0"/>
              <a:t>Позитивни Целобројни (0,1,2,3...)</a:t>
            </a:r>
          </a:p>
          <a:p>
            <a:pPr marL="0" indent="0">
              <a:buNone/>
            </a:pPr>
            <a:r>
              <a:rPr lang="sr-Cyrl-RS" dirty="0" smtClean="0"/>
              <a:t>Реални (  </a:t>
            </a:r>
            <a:r>
              <a:rPr lang="sr-Cyrl-RS" dirty="0"/>
              <a:t>... </a:t>
            </a:r>
            <a:r>
              <a:rPr lang="sr-Cyrl-RS" dirty="0" smtClean="0"/>
              <a:t>– 3.3,  -3.1, -3.0, 0.05, 1.25, 2.9...)</a:t>
            </a:r>
          </a:p>
          <a:p>
            <a:pPr marL="0" indent="0">
              <a:buNone/>
            </a:pPr>
            <a:r>
              <a:rPr lang="sr-Cyrl-RS" dirty="0" smtClean="0"/>
              <a:t>Знаковни ( </a:t>
            </a:r>
            <a:r>
              <a:rPr lang="en-US" dirty="0" smtClean="0"/>
              <a:t>&gt; </a:t>
            </a:r>
            <a:r>
              <a:rPr lang="sr-Cyrl-RS" dirty="0" smtClean="0"/>
              <a:t>,</a:t>
            </a:r>
            <a:r>
              <a:rPr lang="en-US" dirty="0" smtClean="0"/>
              <a:t>?, +, ~, _, a</a:t>
            </a:r>
            <a:r>
              <a:rPr lang="sr-Cyrl-RS" dirty="0" smtClean="0"/>
              <a:t>,б,ц,...</a:t>
            </a:r>
            <a:r>
              <a:rPr lang="en-US" dirty="0" smtClean="0"/>
              <a:t>)</a:t>
            </a:r>
            <a:endParaRPr lang="sr-Cyrl-RS" dirty="0" smtClean="0"/>
          </a:p>
          <a:p>
            <a:pPr marL="0" indent="0">
              <a:buNone/>
            </a:pPr>
            <a:r>
              <a:rPr lang="sr-Cyrl-RS" dirty="0" smtClean="0"/>
              <a:t/>
            </a:r>
            <a:br>
              <a:rPr lang="sr-Cyrl-RS" dirty="0" smtClean="0"/>
            </a:br>
            <a:endParaRPr lang="sr-Cyrl-RS" dirty="0"/>
          </a:p>
          <a:p>
            <a:pPr marL="0" indent="0">
              <a:buNone/>
            </a:pPr>
            <a:endParaRPr lang="sr-Cyrl-RS" dirty="0" smtClean="0"/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sr-Cyrl-RS" dirty="0" smtClean="0"/>
          </a:p>
          <a:p>
            <a:pPr marL="0" indent="0">
              <a:buNone/>
            </a:pPr>
            <a:endParaRPr lang="sr-Cyrl-R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007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Променљиве у </a:t>
            </a:r>
            <a:r>
              <a:rPr lang="en-US" dirty="0" smtClean="0"/>
              <a:t>C-</a:t>
            </a:r>
            <a:r>
              <a:rPr lang="sr-Cyrl-RS" dirty="0"/>
              <a:t>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r-Cyrl-RS" dirty="0" smtClean="0"/>
              <a:t>Представљају именовани простор у меморији </a:t>
            </a:r>
            <a:r>
              <a:rPr lang="sr-Cyrl-RS" dirty="0" smtClean="0"/>
              <a:t>рачунара</a:t>
            </a:r>
            <a:r>
              <a:rPr lang="sr-Cyrl-RS" dirty="0" smtClean="0"/>
              <a:t>, пре употребе се морају декларисати(објаснити).</a:t>
            </a:r>
          </a:p>
          <a:p>
            <a:r>
              <a:rPr lang="sr-Cyrl-RS" dirty="0" smtClean="0"/>
              <a:t>Представљају </a:t>
            </a:r>
            <a:r>
              <a:rPr lang="sr-Cyrl-RS" dirty="0" smtClean="0"/>
              <a:t>начин </a:t>
            </a:r>
            <a:r>
              <a:rPr lang="sr-Cyrl-RS" dirty="0" smtClean="0"/>
              <a:t>за </a:t>
            </a:r>
            <a:r>
              <a:rPr lang="sr-Cyrl-RS" dirty="0" smtClean="0"/>
              <a:t>чување </a:t>
            </a:r>
            <a:r>
              <a:rPr lang="sr-Cyrl-RS" dirty="0" smtClean="0"/>
              <a:t>података које наш програм користи.</a:t>
            </a:r>
          </a:p>
          <a:p>
            <a:r>
              <a:rPr lang="sr-Cyrl-RS" dirty="0" smtClean="0"/>
              <a:t>Имају типове, подаци </a:t>
            </a:r>
            <a:r>
              <a:rPr lang="sr-Cyrl-RS" dirty="0"/>
              <a:t>одређене врсте</a:t>
            </a:r>
            <a:r>
              <a:rPr lang="sr-Cyrl-RS" dirty="0" smtClean="0"/>
              <a:t> иду у променљиве одређеног типа. </a:t>
            </a:r>
          </a:p>
          <a:p>
            <a:r>
              <a:rPr lang="sr-Cyrl-RS" dirty="0" smtClean="0"/>
              <a:t>Декларишемо променљиве наводећи им тип и идентификатор (име). </a:t>
            </a:r>
            <a:endParaRPr lang="en-US" dirty="0" smtClean="0"/>
          </a:p>
          <a:p>
            <a:r>
              <a:rPr lang="sr-Cyrl-RS" dirty="0"/>
              <a:t>Примери неких променљивих</a:t>
            </a:r>
          </a:p>
          <a:p>
            <a:endParaRPr lang="sr-Cyrl-RS" dirty="0"/>
          </a:p>
          <a:p>
            <a:pPr marL="0" indent="0">
              <a:buNone/>
            </a:pPr>
            <a:r>
              <a:rPr lang="sr-Cyrl-RS" dirty="0"/>
              <a:t>Х, </a:t>
            </a:r>
            <a:r>
              <a:rPr lang="en-US" dirty="0"/>
              <a:t>N, A, A1_, </a:t>
            </a:r>
            <a:r>
              <a:rPr lang="en-US" dirty="0" err="1"/>
              <a:t>najveci_broj</a:t>
            </a:r>
            <a:r>
              <a:rPr lang="en-US" dirty="0"/>
              <a:t>, max, min…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519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Типови променљивих у </a:t>
            </a:r>
            <a:r>
              <a:rPr lang="en-US" dirty="0" smtClean="0"/>
              <a:t>C-</a:t>
            </a:r>
            <a:r>
              <a:rPr lang="sr-Cyrl-RS" dirty="0" smtClean="0"/>
              <a:t>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Cyrl-RS" dirty="0" smtClean="0"/>
              <a:t>Целобројни тип:  </a:t>
            </a:r>
            <a:r>
              <a:rPr lang="en-US" dirty="0" err="1" smtClean="0"/>
              <a:t>int</a:t>
            </a:r>
            <a:r>
              <a:rPr lang="sr-Cyrl-RS" dirty="0" smtClean="0"/>
              <a:t> (објаснити)</a:t>
            </a:r>
            <a:endParaRPr lang="en-US" dirty="0" smtClean="0"/>
          </a:p>
          <a:p>
            <a:r>
              <a:rPr lang="sr-Cyrl-RS" dirty="0" smtClean="0"/>
              <a:t>Реални тип : </a:t>
            </a:r>
            <a:r>
              <a:rPr lang="en-US" dirty="0" smtClean="0"/>
              <a:t>float</a:t>
            </a:r>
            <a:r>
              <a:rPr lang="sr-Cyrl-RS" dirty="0" smtClean="0"/>
              <a:t> и </a:t>
            </a:r>
            <a:r>
              <a:rPr lang="en-US" dirty="0" smtClean="0"/>
              <a:t>double (</a:t>
            </a:r>
            <a:r>
              <a:rPr lang="sr-Cyrl-RS" dirty="0" smtClean="0"/>
              <a:t>за веће вредности, објаснити зашто)</a:t>
            </a:r>
          </a:p>
          <a:p>
            <a:r>
              <a:rPr lang="sr-Cyrl-RS" dirty="0" smtClean="0"/>
              <a:t>Знаковни тип: </a:t>
            </a:r>
            <a:r>
              <a:rPr lang="en-US" dirty="0" smtClean="0"/>
              <a:t>char</a:t>
            </a:r>
            <a:r>
              <a:rPr lang="sr-Cyrl-RS" dirty="0"/>
              <a:t> </a:t>
            </a:r>
            <a:r>
              <a:rPr lang="sr-Cyrl-RS" dirty="0" smtClean="0"/>
              <a:t>(објаснити)</a:t>
            </a:r>
            <a:endParaRPr lang="en-US" dirty="0" smtClean="0"/>
          </a:p>
          <a:p>
            <a:endParaRPr lang="en-US" dirty="0"/>
          </a:p>
          <a:p>
            <a:r>
              <a:rPr lang="sr-Cyrl-RS" dirty="0" smtClean="0"/>
              <a:t>Пример декларација неких променљивих: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a;</a:t>
            </a:r>
          </a:p>
          <a:p>
            <a:r>
              <a:rPr lang="en-US" dirty="0" smtClean="0"/>
              <a:t>double x;</a:t>
            </a:r>
          </a:p>
          <a:p>
            <a:r>
              <a:rPr lang="en-US" dirty="0" smtClean="0"/>
              <a:t>float f;</a:t>
            </a:r>
          </a:p>
          <a:p>
            <a:r>
              <a:rPr lang="en-US" dirty="0" smtClean="0"/>
              <a:t>char z;</a:t>
            </a:r>
            <a:endParaRPr lang="sr-Cyrl-RS" dirty="0" smtClean="0"/>
          </a:p>
          <a:p>
            <a:endParaRPr lang="sr-Cyrl-RS" dirty="0"/>
          </a:p>
          <a:p>
            <a:pPr marL="0" indent="0">
              <a:buNone/>
            </a:pPr>
            <a:endParaRPr lang="sr-Cyrl-RS" dirty="0"/>
          </a:p>
          <a:p>
            <a:endParaRPr lang="sr-Cyrl-RS" dirty="0" smtClean="0"/>
          </a:p>
          <a:p>
            <a:pPr marL="0" indent="0">
              <a:buNone/>
            </a:pPr>
            <a:endParaRPr lang="sr-Cyrl-R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31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smtClean="0"/>
              <a:t>Аритметичке </a:t>
            </a:r>
            <a:r>
              <a:rPr lang="sr-Cyrl-RS" dirty="0" smtClean="0"/>
              <a:t>операције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Cyrl-RS" dirty="0" smtClean="0"/>
              <a:t>Уводимо следеће ознаке за операције:</a:t>
            </a:r>
            <a:endParaRPr lang="en-US" dirty="0"/>
          </a:p>
          <a:p>
            <a:r>
              <a:rPr lang="sr-Cyrl-RS" dirty="0" smtClean="0"/>
              <a:t>Сабирање ћемо </a:t>
            </a:r>
            <a:r>
              <a:rPr lang="sr-Cyrl-RS" dirty="0" smtClean="0"/>
              <a:t>означавати </a:t>
            </a:r>
            <a:r>
              <a:rPr lang="sr-Cyrl-RS" dirty="0" smtClean="0"/>
              <a:t>као +</a:t>
            </a:r>
            <a:br>
              <a:rPr lang="sr-Cyrl-RS" dirty="0" smtClean="0"/>
            </a:br>
            <a:r>
              <a:rPr lang="sr-Cyrl-RS" dirty="0" smtClean="0"/>
              <a:t>3+2 = 5</a:t>
            </a:r>
          </a:p>
          <a:p>
            <a:r>
              <a:rPr lang="sr-Cyrl-RS" dirty="0" smtClean="0"/>
              <a:t>Одузимање ћемо </a:t>
            </a:r>
            <a:r>
              <a:rPr lang="sr-Cyrl-RS" dirty="0" smtClean="0"/>
              <a:t>означавати </a:t>
            </a:r>
            <a:r>
              <a:rPr lang="sr-Cyrl-RS" dirty="0" smtClean="0"/>
              <a:t>као </a:t>
            </a:r>
            <a:r>
              <a:rPr lang="sr-Cyrl-RS" dirty="0" smtClean="0"/>
              <a:t>-</a:t>
            </a: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dirty="0" smtClean="0"/>
              <a:t>7-2 = 5</a:t>
            </a:r>
          </a:p>
          <a:p>
            <a:r>
              <a:rPr lang="sr-Cyrl-RS" dirty="0" smtClean="0"/>
              <a:t>Множење ћемо </a:t>
            </a:r>
            <a:r>
              <a:rPr lang="sr-Cyrl-RS" dirty="0" smtClean="0"/>
              <a:t>означавати </a:t>
            </a:r>
            <a:r>
              <a:rPr lang="sr-Cyrl-RS" dirty="0" smtClean="0"/>
              <a:t>као *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2*3 = 6</a:t>
            </a:r>
            <a:endParaRPr lang="sr-Cyrl-RS" dirty="0" smtClean="0"/>
          </a:p>
          <a:p>
            <a:r>
              <a:rPr lang="sr-Cyrl-RS" dirty="0" smtClean="0"/>
              <a:t>Дељење ћемо </a:t>
            </a:r>
            <a:r>
              <a:rPr lang="sr-Cyrl-RS" dirty="0" smtClean="0"/>
              <a:t>означавати </a:t>
            </a:r>
            <a:r>
              <a:rPr lang="sr-Cyrl-RS" dirty="0" smtClean="0"/>
              <a:t>као   /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4/2 = 2</a:t>
            </a:r>
            <a:br>
              <a:rPr lang="en-US" dirty="0" smtClean="0"/>
            </a:br>
            <a:r>
              <a:rPr lang="en-US" dirty="0" smtClean="0"/>
              <a:t>5 /2 = 2.5</a:t>
            </a:r>
            <a:br>
              <a:rPr lang="en-US" dirty="0" smtClean="0"/>
            </a:br>
            <a:r>
              <a:rPr lang="sr-Cyrl-RS" dirty="0" smtClean="0"/>
              <a:t>Проверу једнакости као   </a:t>
            </a:r>
            <a:r>
              <a:rPr lang="en-US" dirty="0" smtClean="0"/>
              <a:t>==</a:t>
            </a:r>
            <a:br>
              <a:rPr lang="en-US" dirty="0" smtClean="0"/>
            </a:br>
            <a:r>
              <a:rPr lang="en-US" dirty="0" smtClean="0"/>
              <a:t>3==3 </a:t>
            </a:r>
            <a:r>
              <a:rPr lang="sr-Cyrl-RS" dirty="0" smtClean="0"/>
              <a:t>ТАЧНО</a:t>
            </a: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dirty="0" smtClean="0"/>
              <a:t>4</a:t>
            </a:r>
            <a:r>
              <a:rPr lang="en-US" dirty="0" smtClean="0"/>
              <a:t>==1 </a:t>
            </a:r>
            <a:r>
              <a:rPr lang="sr-Cyrl-RS" dirty="0" smtClean="0"/>
              <a:t>НЕТАЧН</a:t>
            </a:r>
            <a:r>
              <a:rPr lang="en-US" dirty="0" smtClean="0"/>
              <a:t>O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X=2</a:t>
            </a:r>
            <a:r>
              <a:rPr lang="sr-Cyrl-RS" dirty="0" smtClean="0"/>
              <a:t/>
            </a:r>
            <a:br>
              <a:rPr lang="sr-Cyrl-RS" dirty="0" smtClean="0"/>
            </a:br>
            <a:r>
              <a:rPr lang="en-US" dirty="0" smtClean="0"/>
              <a:t>X==2 </a:t>
            </a:r>
            <a:r>
              <a:rPr lang="sr-Latn-RS" dirty="0" smtClean="0"/>
              <a:t>TA</a:t>
            </a:r>
            <a:r>
              <a:rPr lang="sr-Cyrl-RS" dirty="0" smtClean="0"/>
              <a:t>ЧНО</a:t>
            </a:r>
            <a:r>
              <a:rPr lang="en-US" dirty="0" smtClean="0"/>
              <a:t> </a:t>
            </a:r>
            <a:endParaRPr lang="sr-Cyrl-RS" dirty="0" smtClean="0"/>
          </a:p>
          <a:p>
            <a:r>
              <a:rPr lang="sr-Cyrl-RS" dirty="0" smtClean="0"/>
              <a:t>Остатак при дељењу целог броја Х са целим бројем У као %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Cyrl-RS" dirty="0"/>
              <a:t/>
            </a:r>
            <a:br>
              <a:rPr lang="sr-Cyrl-RS" dirty="0"/>
            </a:br>
            <a:r>
              <a:rPr lang="sr-Cyrl-RS" dirty="0" smtClean="0"/>
              <a:t>4%2 </a:t>
            </a:r>
            <a:r>
              <a:rPr lang="en-US" dirty="0" smtClean="0"/>
              <a:t>= 0 </a:t>
            </a:r>
            <a:br>
              <a:rPr lang="en-US" dirty="0" smtClean="0"/>
            </a:br>
            <a:r>
              <a:rPr lang="en-US" dirty="0" smtClean="0"/>
              <a:t>5%2 = 1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3%4 = 3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579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4624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sr-Cyrl-RS" dirty="0" smtClean="0"/>
              <a:t>Алгоритам за налажење свих </a:t>
            </a:r>
            <a:r>
              <a:rPr lang="sr-Cyrl-RS" smtClean="0"/>
              <a:t>простих </a:t>
            </a:r>
            <a:r>
              <a:rPr lang="sr-Cyrl-RS" smtClean="0"/>
              <a:t>чиниоца </a:t>
            </a:r>
            <a:r>
              <a:rPr lang="sr-Cyrl-RS" dirty="0" smtClean="0"/>
              <a:t>неког природног броја прилагођен програмском језику </a:t>
            </a:r>
            <a:r>
              <a:rPr lang="ja-JP" altLang="en-US" dirty="0" smtClean="0"/>
              <a:t>Ｃ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  <p:sp>
        <p:nvSpPr>
          <p:cNvPr id="5" name="Flowchart: Terminator 4"/>
          <p:cNvSpPr/>
          <p:nvPr/>
        </p:nvSpPr>
        <p:spPr>
          <a:xfrm>
            <a:off x="2923949" y="1278762"/>
            <a:ext cx="1918976" cy="278029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400" smtClean="0"/>
              <a:t>ПОЧЕТАК</a:t>
            </a:r>
            <a:endParaRPr lang="en-US" sz="1400" dirty="0"/>
          </a:p>
        </p:txBody>
      </p:sp>
      <p:cxnSp>
        <p:nvCxnSpPr>
          <p:cNvPr id="7" name="Straight Arrow Connector 6"/>
          <p:cNvCxnSpPr>
            <a:stCxn id="5" idx="2"/>
            <a:endCxn id="8" idx="0"/>
          </p:cNvCxnSpPr>
          <p:nvPr/>
        </p:nvCxnSpPr>
        <p:spPr>
          <a:xfrm>
            <a:off x="3883437" y="1556791"/>
            <a:ext cx="0" cy="1676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Flowchart: Process 7"/>
          <p:cNvSpPr/>
          <p:nvPr/>
        </p:nvSpPr>
        <p:spPr>
          <a:xfrm>
            <a:off x="2995957" y="1724397"/>
            <a:ext cx="1774960" cy="625937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100" dirty="0" smtClean="0"/>
              <a:t>Целобројни </a:t>
            </a:r>
            <a:r>
              <a:rPr lang="en-US" sz="1100" dirty="0" smtClean="0"/>
              <a:t>X</a:t>
            </a:r>
            <a:endParaRPr lang="sr-Cyrl-RS" sz="1100" dirty="0" smtClean="0"/>
          </a:p>
          <a:p>
            <a:pPr algn="ctr"/>
            <a:r>
              <a:rPr lang="sr-Cyrl-RS" sz="1100" dirty="0" smtClean="0"/>
              <a:t>Целобројни </a:t>
            </a:r>
            <a:r>
              <a:rPr lang="sr-Latn-RS" sz="1100" dirty="0" smtClean="0"/>
              <a:t>č</a:t>
            </a:r>
            <a:endParaRPr lang="sr-Cyrl-RS" sz="1100" dirty="0" smtClean="0"/>
          </a:p>
          <a:p>
            <a:pPr algn="ctr"/>
            <a:r>
              <a:rPr lang="sr-Cyrl-RS" sz="1100" dirty="0" smtClean="0"/>
              <a:t>Текст Хр</a:t>
            </a:r>
            <a:r>
              <a:rPr lang="ja-JP" altLang="en-US" sz="1100" dirty="0" smtClean="0"/>
              <a:t>＝１*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8" idx="2"/>
            <a:endCxn id="15" idx="0"/>
          </p:cNvCxnSpPr>
          <p:nvPr/>
        </p:nvCxnSpPr>
        <p:spPr>
          <a:xfrm flipH="1">
            <a:off x="3877678" y="2350334"/>
            <a:ext cx="5759" cy="1507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Flowchart: Manual Operation 14"/>
          <p:cNvSpPr/>
          <p:nvPr/>
        </p:nvSpPr>
        <p:spPr>
          <a:xfrm>
            <a:off x="3454631" y="2501089"/>
            <a:ext cx="846094" cy="396044"/>
          </a:xfrm>
          <a:prstGeom prst="flowChartManualOperat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050" dirty="0" smtClean="0"/>
              <a:t>Х,</a:t>
            </a:r>
            <a:r>
              <a:rPr lang="sr-Latn-RS" sz="1050" dirty="0" smtClean="0"/>
              <a:t>č</a:t>
            </a:r>
            <a:r>
              <a:rPr lang="sr-Cyrl-RS" sz="1050" dirty="0" smtClean="0"/>
              <a:t>=2</a:t>
            </a:r>
            <a:endParaRPr lang="en-US" sz="1050" dirty="0"/>
          </a:p>
        </p:txBody>
      </p:sp>
      <p:cxnSp>
        <p:nvCxnSpPr>
          <p:cNvPr id="31" name="Straight Arrow Connector 30"/>
          <p:cNvCxnSpPr>
            <a:stCxn id="15" idx="2"/>
            <a:endCxn id="32" idx="0"/>
          </p:cNvCxnSpPr>
          <p:nvPr/>
        </p:nvCxnSpPr>
        <p:spPr>
          <a:xfrm>
            <a:off x="3877678" y="2897133"/>
            <a:ext cx="17277" cy="4058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Flowchart: Decision 31"/>
          <p:cNvSpPr/>
          <p:nvPr/>
        </p:nvSpPr>
        <p:spPr>
          <a:xfrm>
            <a:off x="3039984" y="3302986"/>
            <a:ext cx="1709941" cy="936104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/>
              <a:t>Ｘ</a:t>
            </a:r>
            <a:r>
              <a:rPr lang="ja-JP" altLang="en-US" sz="1000" dirty="0" smtClean="0"/>
              <a:t>％</a:t>
            </a:r>
            <a:r>
              <a:rPr lang="sr-Latn-RS" altLang="ja-JP" sz="1000" dirty="0"/>
              <a:t>č</a:t>
            </a:r>
            <a:r>
              <a:rPr lang="sr-Cyrl-RS" altLang="ja-JP" sz="1000" dirty="0" smtClean="0"/>
              <a:t> </a:t>
            </a:r>
            <a:r>
              <a:rPr lang="ja-JP" altLang="en-US" sz="1000" dirty="0" smtClean="0"/>
              <a:t>＝＝０</a:t>
            </a:r>
            <a:endParaRPr lang="en-US" sz="1000" dirty="0"/>
          </a:p>
        </p:txBody>
      </p:sp>
      <p:sp>
        <p:nvSpPr>
          <p:cNvPr id="43" name="TextBox 42"/>
          <p:cNvSpPr txBox="1"/>
          <p:nvPr/>
        </p:nvSpPr>
        <p:spPr>
          <a:xfrm>
            <a:off x="4684452" y="332751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dirty="0" smtClean="0"/>
              <a:t>т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 rot="10800000">
            <a:off x="4049942" y="417579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dirty="0" smtClean="0"/>
              <a:t>т</a:t>
            </a:r>
            <a:endParaRPr lang="en-US" dirty="0"/>
          </a:p>
        </p:txBody>
      </p:sp>
      <p:cxnSp>
        <p:nvCxnSpPr>
          <p:cNvPr id="46" name="Straight Arrow Connector 45"/>
          <p:cNvCxnSpPr>
            <a:stCxn id="32" idx="2"/>
            <a:endCxn id="47" idx="0"/>
          </p:cNvCxnSpPr>
          <p:nvPr/>
        </p:nvCxnSpPr>
        <p:spPr>
          <a:xfrm>
            <a:off x="3894955" y="4239090"/>
            <a:ext cx="15533" cy="2906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Flowchart: Decision 46"/>
          <p:cNvSpPr/>
          <p:nvPr/>
        </p:nvSpPr>
        <p:spPr>
          <a:xfrm>
            <a:off x="3010388" y="4529763"/>
            <a:ext cx="1800200" cy="1368152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sz="1600" dirty="0" smtClean="0"/>
              <a:t>č</a:t>
            </a:r>
            <a:r>
              <a:rPr lang="en-US" sz="1600" dirty="0" smtClean="0"/>
              <a:t>&gt;X</a:t>
            </a:r>
            <a:endParaRPr lang="en-US" sz="1600" dirty="0"/>
          </a:p>
        </p:txBody>
      </p:sp>
      <p:cxnSp>
        <p:nvCxnSpPr>
          <p:cNvPr id="51" name="Straight Arrow Connector 50"/>
          <p:cNvCxnSpPr>
            <a:stCxn id="47" idx="1"/>
            <a:endCxn id="52" idx="3"/>
          </p:cNvCxnSpPr>
          <p:nvPr/>
        </p:nvCxnSpPr>
        <p:spPr>
          <a:xfrm flipH="1">
            <a:off x="1763688" y="5213839"/>
            <a:ext cx="1246700" cy="153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Flowchart: Process 51"/>
          <p:cNvSpPr/>
          <p:nvPr/>
        </p:nvSpPr>
        <p:spPr>
          <a:xfrm>
            <a:off x="539552" y="5085184"/>
            <a:ext cx="1224136" cy="288032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dirty="0" smtClean="0"/>
              <a:t>č</a:t>
            </a:r>
            <a:r>
              <a:rPr lang="en-US" dirty="0" smtClean="0"/>
              <a:t>=</a:t>
            </a:r>
            <a:r>
              <a:rPr lang="sr-Latn-RS" dirty="0" smtClean="0"/>
              <a:t>č</a:t>
            </a:r>
            <a:r>
              <a:rPr lang="sr-Cyrl-RS" dirty="0" smtClean="0"/>
              <a:t>+1</a:t>
            </a:r>
            <a:endParaRPr lang="en-US" dirty="0"/>
          </a:p>
        </p:txBody>
      </p:sp>
      <p:cxnSp>
        <p:nvCxnSpPr>
          <p:cNvPr id="55" name="Straight Arrow Connector 54"/>
          <p:cNvCxnSpPr>
            <a:stCxn id="52" idx="0"/>
          </p:cNvCxnSpPr>
          <p:nvPr/>
        </p:nvCxnSpPr>
        <p:spPr>
          <a:xfrm flipV="1">
            <a:off x="1151620" y="3068961"/>
            <a:ext cx="0" cy="20162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32" idx="3"/>
          </p:cNvCxnSpPr>
          <p:nvPr/>
        </p:nvCxnSpPr>
        <p:spPr>
          <a:xfrm>
            <a:off x="4749925" y="3771038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endCxn id="80" idx="0"/>
          </p:cNvCxnSpPr>
          <p:nvPr/>
        </p:nvCxnSpPr>
        <p:spPr>
          <a:xfrm>
            <a:off x="5910976" y="3771038"/>
            <a:ext cx="776" cy="9541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0" name="Flowchart: Process 79"/>
          <p:cNvSpPr/>
          <p:nvPr/>
        </p:nvSpPr>
        <p:spPr>
          <a:xfrm>
            <a:off x="5328394" y="4725144"/>
            <a:ext cx="1166716" cy="378042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Х</a:t>
            </a:r>
            <a:r>
              <a:rPr lang="en-US" sz="1200" dirty="0" smtClean="0"/>
              <a:t>=X/</a:t>
            </a:r>
            <a:r>
              <a:rPr lang="sr-Latn-RS" sz="1200" dirty="0" smtClean="0"/>
              <a:t>č</a:t>
            </a:r>
            <a:r>
              <a:rPr lang="sr-Cyrl-RS" sz="1200" dirty="0" smtClean="0"/>
              <a:t/>
            </a:r>
            <a:br>
              <a:rPr lang="sr-Cyrl-RS" sz="1200" dirty="0" smtClean="0"/>
            </a:br>
            <a:r>
              <a:rPr lang="en-US" sz="1200" dirty="0" err="1" smtClean="0"/>
              <a:t>Xr</a:t>
            </a:r>
            <a:r>
              <a:rPr lang="en-US" sz="1200" dirty="0"/>
              <a:t> </a:t>
            </a:r>
            <a:r>
              <a:rPr lang="en-US" sz="1200" dirty="0" smtClean="0"/>
              <a:t>= </a:t>
            </a:r>
            <a:r>
              <a:rPr lang="en-US" sz="1200" dirty="0" err="1" smtClean="0"/>
              <a:t>Xr</a:t>
            </a:r>
            <a:r>
              <a:rPr lang="en-US" sz="1200" dirty="0" smtClean="0"/>
              <a:t>*</a:t>
            </a:r>
            <a:r>
              <a:rPr lang="sr-Latn-RS" sz="1200" dirty="0" smtClean="0"/>
              <a:t>č</a:t>
            </a:r>
            <a:endParaRPr lang="en-US" sz="1200" dirty="0"/>
          </a:p>
        </p:txBody>
      </p:sp>
      <p:cxnSp>
        <p:nvCxnSpPr>
          <p:cNvPr id="85" name="Straight Arrow Connector 84"/>
          <p:cNvCxnSpPr>
            <a:stCxn id="80" idx="2"/>
          </p:cNvCxnSpPr>
          <p:nvPr/>
        </p:nvCxnSpPr>
        <p:spPr>
          <a:xfrm flipH="1">
            <a:off x="5910976" y="5103186"/>
            <a:ext cx="776" cy="558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>
            <a:off x="5911752" y="5661248"/>
            <a:ext cx="13965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V="1">
            <a:off x="7308304" y="3068960"/>
            <a:ext cx="0" cy="25922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flipH="1">
            <a:off x="3887924" y="3068960"/>
            <a:ext cx="34203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1133865" y="3068960"/>
            <a:ext cx="275405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 rot="10800000">
            <a:off x="2502019" y="473385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dirty="0" smtClean="0"/>
              <a:t>т</a:t>
            </a:r>
            <a:endParaRPr lang="en-US" dirty="0"/>
          </a:p>
        </p:txBody>
      </p:sp>
      <p:sp>
        <p:nvSpPr>
          <p:cNvPr id="102" name="TextBox 101"/>
          <p:cNvSpPr txBox="1"/>
          <p:nvPr/>
        </p:nvSpPr>
        <p:spPr>
          <a:xfrm rot="21416567">
            <a:off x="4049942" y="571324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dirty="0" smtClean="0"/>
              <a:t>т</a:t>
            </a:r>
            <a:endParaRPr lang="en-US" dirty="0"/>
          </a:p>
        </p:txBody>
      </p:sp>
      <p:cxnSp>
        <p:nvCxnSpPr>
          <p:cNvPr id="104" name="Straight Arrow Connector 103"/>
          <p:cNvCxnSpPr>
            <a:stCxn id="47" idx="2"/>
            <a:endCxn id="105" idx="0"/>
          </p:cNvCxnSpPr>
          <p:nvPr/>
        </p:nvCxnSpPr>
        <p:spPr>
          <a:xfrm>
            <a:off x="3910488" y="5897915"/>
            <a:ext cx="1" cy="3909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5" name="Flowchart: Terminator 104"/>
          <p:cNvSpPr/>
          <p:nvPr/>
        </p:nvSpPr>
        <p:spPr>
          <a:xfrm>
            <a:off x="3071052" y="6288861"/>
            <a:ext cx="1678873" cy="360040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dirty="0" smtClean="0"/>
              <a:t>КРАЈ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692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5" grpId="0" animBg="1"/>
      <p:bldP spid="32" grpId="0" animBg="1"/>
      <p:bldP spid="43" grpId="0"/>
      <p:bldP spid="44" grpId="0"/>
      <p:bldP spid="47" grpId="0" animBg="1"/>
      <p:bldP spid="52" grpId="0" animBg="1"/>
      <p:bldP spid="80" grpId="0" animBg="1"/>
      <p:bldP spid="101" grpId="0"/>
      <p:bldP spid="102" grpId="0"/>
      <p:bldP spid="10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Коментари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Cyrl-RS" dirty="0" smtClean="0"/>
              <a:t>Коментари представљају део кода који није део програма. Служе као помоћ при схватању функције програма.Нпр. као подсетници, ознаке или описа смисла неког дела програма.</a:t>
            </a:r>
            <a:br>
              <a:rPr lang="sr-Cyrl-RS" dirty="0" smtClean="0"/>
            </a:br>
            <a:r>
              <a:rPr lang="sr-Cyrl-RS" dirty="0" smtClean="0"/>
              <a:t>Такође, у коментарима се </a:t>
            </a:r>
            <a:r>
              <a:rPr lang="sr-Cyrl-RS" dirty="0" smtClean="0"/>
              <a:t>често </a:t>
            </a:r>
            <a:r>
              <a:rPr lang="sr-Cyrl-RS" dirty="0" smtClean="0"/>
              <a:t>оставља информација о аутору.</a:t>
            </a:r>
          </a:p>
          <a:p>
            <a:r>
              <a:rPr lang="sr-Cyrl-RS" dirty="0" smtClean="0"/>
              <a:t>У </a:t>
            </a:r>
            <a:r>
              <a:rPr lang="en-US" dirty="0" smtClean="0"/>
              <a:t>C-</a:t>
            </a:r>
            <a:r>
              <a:rPr lang="sr-Cyrl-RS" dirty="0" smtClean="0"/>
              <a:t>у постоје 2 врсте коментара(навести без много објашњења)</a:t>
            </a:r>
          </a:p>
          <a:p>
            <a:pPr lvl="1"/>
            <a:r>
              <a:rPr lang="sr-Cyrl-RS" dirty="0" smtClean="0"/>
              <a:t>Једнолинијски </a:t>
            </a:r>
            <a:r>
              <a:rPr lang="en-US" dirty="0" smtClean="0"/>
              <a:t>  </a:t>
            </a:r>
            <a:r>
              <a:rPr lang="en-US" dirty="0" err="1" smtClean="0"/>
              <a:t>int</a:t>
            </a:r>
            <a:r>
              <a:rPr lang="en-US" dirty="0" smtClean="0"/>
              <a:t> x; // </a:t>
            </a:r>
            <a:r>
              <a:rPr lang="sr-Cyrl-RS" dirty="0" smtClean="0"/>
              <a:t>најважнија променљива </a:t>
            </a:r>
          </a:p>
          <a:p>
            <a:pPr lvl="1"/>
            <a:r>
              <a:rPr lang="sr-Cyrl-RS" dirty="0" smtClean="0"/>
              <a:t>Вишелинијски</a:t>
            </a:r>
            <a:r>
              <a:rPr lang="sr-Cyrl-RS" dirty="0"/>
              <a:t/>
            </a:r>
            <a:br>
              <a:rPr lang="sr-Cyrl-RS" dirty="0"/>
            </a:br>
            <a:r>
              <a:rPr lang="en-US" dirty="0" smtClean="0"/>
              <a:t>/*  </a:t>
            </a:r>
            <a:r>
              <a:rPr lang="sr-Cyrl-RS" dirty="0" smtClean="0"/>
              <a:t>   </a:t>
            </a:r>
            <a:br>
              <a:rPr lang="sr-Cyrl-RS" dirty="0" smtClean="0"/>
            </a:br>
            <a:r>
              <a:rPr lang="sr-Cyrl-RS" dirty="0" smtClean="0"/>
              <a:t>       Назив програма</a:t>
            </a:r>
            <a:r>
              <a:rPr lang="en-US" dirty="0" smtClean="0"/>
              <a:t>  </a:t>
            </a:r>
            <a:br>
              <a:rPr lang="en-US" dirty="0" smtClean="0"/>
            </a:br>
            <a:r>
              <a:rPr lang="en-US" dirty="0" smtClean="0"/>
              <a:t>       </a:t>
            </a:r>
            <a:r>
              <a:rPr lang="sr-Cyrl-RS" dirty="0" smtClean="0"/>
              <a:t>Аутор: Себастиан Новак</a:t>
            </a:r>
            <a:br>
              <a:rPr lang="sr-Cyrl-RS" dirty="0" smtClean="0"/>
            </a:br>
            <a:r>
              <a:rPr lang="sr-Cyrl-RS" dirty="0" smtClean="0"/>
              <a:t>       Контакт: </a:t>
            </a:r>
            <a:r>
              <a:rPr lang="en-US" dirty="0" smtClean="0">
                <a:hlinkClick r:id="rId2"/>
              </a:rPr>
              <a:t>sebastianov.tajni.mejl@gmail.com</a:t>
            </a:r>
            <a:r>
              <a:rPr lang="en-US" dirty="0" smtClean="0"/>
              <a:t>           	   </a:t>
            </a:r>
            <a:r>
              <a:rPr lang="sr-Cyrl-RS" dirty="0" smtClean="0"/>
              <a:t>Верзија: 1.0.0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*/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sr-Cyrl-R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619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152" y="-171400"/>
            <a:ext cx="7467600" cy="1143000"/>
          </a:xfr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sr-Cyrl-RS" dirty="0" smtClean="0">
                <a:solidFill>
                  <a:schemeClr val="accent2">
                    <a:lumMod val="75000"/>
                  </a:schemeClr>
                </a:solidFill>
              </a:rPr>
              <a:t>Први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</a:t>
            </a:r>
            <a:r>
              <a:rPr lang="sr-Cyrl-RS" dirty="0" smtClean="0">
                <a:solidFill>
                  <a:schemeClr val="accent2">
                    <a:lumMod val="75000"/>
                  </a:schemeClr>
                </a:solidFill>
              </a:rPr>
              <a:t> програм</a:t>
            </a:r>
            <a:r>
              <a:rPr lang="sr-Cyrl-R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556792"/>
            <a:ext cx="8280920" cy="4464496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/***************************************************</a:t>
            </a:r>
            <a:r>
              <a:rPr lang="sr-Cyrl-R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sr-Cyrl-R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sr-Cyrl-RS" dirty="0" smtClean="0">
                <a:solidFill>
                  <a:schemeClr val="accent2">
                    <a:lumMod val="75000"/>
                  </a:schemeClr>
                </a:solidFill>
              </a:rPr>
              <a:t>ПРВИ ПРОГРАМ ПРОГРАМЕРСКЕ РАДИОНИЦЕ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r-Cyrl-RS" dirty="0" smtClean="0">
                <a:solidFill>
                  <a:schemeClr val="accent2">
                    <a:lumMod val="75000"/>
                  </a:schemeClr>
                </a:solidFill>
              </a:rPr>
              <a:t>Аутор: Себастиан Новак</a:t>
            </a:r>
            <a:br>
              <a:rPr lang="sr-Cyrl-R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sr-Cyrl-RS" dirty="0" smtClean="0">
                <a:solidFill>
                  <a:schemeClr val="accent2">
                    <a:lumMod val="75000"/>
                  </a:schemeClr>
                </a:solidFill>
              </a:rPr>
              <a:t>Контакт: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hlinkClick r:id="rId2"/>
              </a:rPr>
              <a:t>sebastianov.tajni.mejl@gmail.com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r-Cyrl-RS" dirty="0" smtClean="0">
                <a:solidFill>
                  <a:schemeClr val="accent2">
                    <a:lumMod val="75000"/>
                  </a:schemeClr>
                </a:solidFill>
              </a:rPr>
              <a:t>Верзија: 1.0</a:t>
            </a:r>
          </a:p>
          <a:p>
            <a:pPr marL="0" indent="0">
              <a:buNone/>
            </a:pPr>
            <a:r>
              <a:rPr lang="sr-Cyrl-RS" dirty="0" smtClean="0">
                <a:solidFill>
                  <a:schemeClr val="accent2">
                    <a:lumMod val="75000"/>
                  </a:schemeClr>
                </a:solidFill>
              </a:rPr>
              <a:t>Опис: Пример Здраво Свете програма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***************************************************</a:t>
            </a:r>
            <a:r>
              <a:rPr lang="sr-Cyrl-RS" dirty="0">
                <a:solidFill>
                  <a:schemeClr val="accent2">
                    <a:lumMod val="75000"/>
                  </a:schemeClr>
                </a:solidFill>
              </a:rPr>
              <a:t>/</a:t>
            </a:r>
            <a:endParaRPr lang="sr-Cyrl-R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sr-Cyrl-RS" dirty="0" smtClean="0"/>
              <a:t>Упутство за</a:t>
            </a:r>
            <a:r>
              <a:rPr lang="en-US" dirty="0" smtClean="0"/>
              <a:t> </a:t>
            </a:r>
            <a:r>
              <a:rPr lang="sr-Cyrl-RS" dirty="0" smtClean="0"/>
              <a:t>намештање </a:t>
            </a:r>
            <a:r>
              <a:rPr lang="en-US" dirty="0" smtClean="0"/>
              <a:t>Code::Blocks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www.rajak.rs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10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/>
              <a:t>Упутство за</a:t>
            </a:r>
            <a:r>
              <a:rPr lang="en-US" dirty="0"/>
              <a:t> </a:t>
            </a:r>
            <a:r>
              <a:rPr lang="sr-Cyrl-RS" dirty="0"/>
              <a:t>намештање </a:t>
            </a:r>
            <a:r>
              <a:rPr lang="en-US" dirty="0"/>
              <a:t>Code::Blocks </a:t>
            </a:r>
            <a:br>
              <a:rPr lang="en-US" dirty="0"/>
            </a:br>
            <a:r>
              <a:rPr lang="sr-Cyrl-RS" dirty="0" smtClean="0"/>
              <a:t>КОРАК 1</a:t>
            </a:r>
            <a:r>
              <a:rPr lang="en-US" dirty="0" smtClean="0"/>
              <a:t> – </a:t>
            </a:r>
            <a:r>
              <a:rPr lang="sr-Latn-RS" dirty="0" smtClean="0">
                <a:hlinkClick r:id="rId2"/>
              </a:rPr>
              <a:t>www.codeblocks.org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556792"/>
            <a:ext cx="7327920" cy="5913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8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/>
              <a:t>Упутство за</a:t>
            </a:r>
            <a:r>
              <a:rPr lang="en-US" dirty="0"/>
              <a:t> </a:t>
            </a:r>
            <a:r>
              <a:rPr lang="sr-Cyrl-RS" dirty="0"/>
              <a:t>намештање </a:t>
            </a:r>
            <a:r>
              <a:rPr lang="en-US" dirty="0"/>
              <a:t>Code::Blocks </a:t>
            </a:r>
            <a:br>
              <a:rPr lang="en-US" dirty="0"/>
            </a:br>
            <a:r>
              <a:rPr lang="sr-Cyrl-RS" dirty="0"/>
              <a:t>КОРАК </a:t>
            </a:r>
            <a:r>
              <a:rPr lang="en-US" dirty="0" smtClean="0"/>
              <a:t>2  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0" y="1600200"/>
            <a:ext cx="6406899" cy="4873625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24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/>
              <a:t>Упутство за</a:t>
            </a:r>
            <a:r>
              <a:rPr lang="en-US" dirty="0"/>
              <a:t> </a:t>
            </a:r>
            <a:r>
              <a:rPr lang="sr-Cyrl-RS" dirty="0"/>
              <a:t>намештање </a:t>
            </a:r>
            <a:r>
              <a:rPr lang="en-US" dirty="0"/>
              <a:t>Code::Blocks </a:t>
            </a:r>
            <a:br>
              <a:rPr lang="en-US" dirty="0"/>
            </a:br>
            <a:r>
              <a:rPr lang="sr-Cyrl-RS" dirty="0"/>
              <a:t>КОРАК </a:t>
            </a:r>
            <a:r>
              <a:rPr lang="en-US" dirty="0" smtClean="0"/>
              <a:t>3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96752"/>
            <a:ext cx="7849696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Представљање алгоритама</a:t>
            </a:r>
            <a:r>
              <a:rPr lang="en-US" dirty="0" smtClean="0"/>
              <a:t> </a:t>
            </a:r>
            <a:r>
              <a:rPr lang="sr-Cyrl-RS" dirty="0" smtClean="0"/>
              <a:t>стандардним блок дијаграмом тока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Cyrl-RS" dirty="0" smtClean="0"/>
              <a:t>Одлуке представљамо ромбом. </a:t>
            </a:r>
            <a:br>
              <a:rPr lang="sr-Cyrl-RS" dirty="0" smtClean="0"/>
            </a:br>
            <a:r>
              <a:rPr lang="sr-Cyrl-RS" dirty="0" smtClean="0"/>
              <a:t/>
            </a:r>
            <a:br>
              <a:rPr lang="sr-Cyrl-RS" dirty="0" smtClean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  <p:sp>
        <p:nvSpPr>
          <p:cNvPr id="8" name="Flowchart: Decision 7"/>
          <p:cNvSpPr/>
          <p:nvPr/>
        </p:nvSpPr>
        <p:spPr>
          <a:xfrm>
            <a:off x="2627784" y="2564903"/>
            <a:ext cx="2592288" cy="1800201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400" dirty="0" smtClean="0">
                <a:effectLst/>
                <a:ea typeface="MS Mincho"/>
                <a:cs typeface="Times New Roman"/>
              </a:rPr>
              <a:t>X==2</a:t>
            </a:r>
            <a:endParaRPr lang="en-US" sz="1400" dirty="0">
              <a:effectLst/>
              <a:ea typeface="MS Mincho"/>
              <a:cs typeface="Times New Roman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220072" y="3469655"/>
            <a:ext cx="140525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1341909" y="3465003"/>
            <a:ext cx="128587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341909" y="3465003"/>
            <a:ext cx="0" cy="10441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625327" y="3465003"/>
            <a:ext cx="0" cy="10441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 rot="10800000">
            <a:off x="1444786" y="3100323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365736" y="3100323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5" name="Trapezoid 4"/>
          <p:cNvSpPr/>
          <p:nvPr/>
        </p:nvSpPr>
        <p:spPr>
          <a:xfrm>
            <a:off x="421240" y="4509120"/>
            <a:ext cx="1841338" cy="1008112"/>
          </a:xfrm>
          <a:prstGeom prst="trapezoi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“X </a:t>
            </a:r>
            <a:r>
              <a:rPr lang="sr-Cyrl-RS" dirty="0" smtClean="0"/>
              <a:t>није једнако 2“</a:t>
            </a:r>
            <a:endParaRPr lang="en-US" dirty="0"/>
          </a:p>
        </p:txBody>
      </p:sp>
      <p:sp>
        <p:nvSpPr>
          <p:cNvPr id="15" name="Trapezoid 14"/>
          <p:cNvSpPr/>
          <p:nvPr/>
        </p:nvSpPr>
        <p:spPr>
          <a:xfrm>
            <a:off x="5704658" y="4523257"/>
            <a:ext cx="1841338" cy="1008112"/>
          </a:xfrm>
          <a:prstGeom prst="trapezoi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“X </a:t>
            </a:r>
            <a:r>
              <a:rPr lang="sr-Cyrl-RS" dirty="0" smtClean="0"/>
              <a:t>јесте једнако 2</a:t>
            </a:r>
            <a:r>
              <a:rPr lang="en-US" dirty="0" smtClean="0"/>
              <a:t>”</a:t>
            </a:r>
            <a:endParaRPr lang="en-US" dirty="0"/>
          </a:p>
        </p:txBody>
      </p:sp>
      <p:cxnSp>
        <p:nvCxnSpPr>
          <p:cNvPr id="7" name="Straight Arrow Connector 6"/>
          <p:cNvCxnSpPr>
            <a:stCxn id="5" idx="2"/>
          </p:cNvCxnSpPr>
          <p:nvPr/>
        </p:nvCxnSpPr>
        <p:spPr>
          <a:xfrm>
            <a:off x="1341909" y="551723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15" idx="2"/>
          </p:cNvCxnSpPr>
          <p:nvPr/>
        </p:nvCxnSpPr>
        <p:spPr>
          <a:xfrm>
            <a:off x="6625327" y="5531369"/>
            <a:ext cx="0" cy="3459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341909" y="5877272"/>
            <a:ext cx="258201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3923928" y="5877272"/>
            <a:ext cx="270139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923928" y="587727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714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  <p:bldP spid="21" grpId="0"/>
      <p:bldP spid="22" grpId="0"/>
      <p:bldP spid="5" grpId="0" animBg="1"/>
      <p:bldP spid="1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/>
              <a:t>Упутство за</a:t>
            </a:r>
            <a:r>
              <a:rPr lang="en-US" dirty="0"/>
              <a:t> </a:t>
            </a:r>
            <a:r>
              <a:rPr lang="sr-Cyrl-RS" dirty="0"/>
              <a:t>намештање </a:t>
            </a:r>
            <a:r>
              <a:rPr lang="en-US" dirty="0"/>
              <a:t>Code::Blocks </a:t>
            </a:r>
            <a:br>
              <a:rPr lang="en-US" dirty="0"/>
            </a:br>
            <a:r>
              <a:rPr lang="sr-Cyrl-RS" dirty="0"/>
              <a:t>КОРАК </a:t>
            </a:r>
            <a:r>
              <a:rPr lang="en-US" dirty="0" smtClean="0"/>
              <a:t>4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84784"/>
            <a:ext cx="9144000" cy="4846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04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/>
              <a:t>Упутство за</a:t>
            </a:r>
            <a:r>
              <a:rPr lang="en-US" dirty="0"/>
              <a:t> </a:t>
            </a:r>
            <a:r>
              <a:rPr lang="sr-Cyrl-RS" dirty="0"/>
              <a:t>намештање </a:t>
            </a:r>
            <a:r>
              <a:rPr lang="en-US" dirty="0"/>
              <a:t>Code::Blocks </a:t>
            </a:r>
            <a:br>
              <a:rPr lang="en-US" dirty="0"/>
            </a:br>
            <a:r>
              <a:rPr lang="sr-Cyrl-RS" dirty="0"/>
              <a:t>КОРАК </a:t>
            </a:r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37138"/>
            <a:ext cx="9144000" cy="3783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58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/>
              <a:t>Упутство за</a:t>
            </a:r>
            <a:r>
              <a:rPr lang="en-US" dirty="0"/>
              <a:t> </a:t>
            </a:r>
            <a:r>
              <a:rPr lang="sr-Cyrl-RS" dirty="0"/>
              <a:t>намештање </a:t>
            </a:r>
            <a:r>
              <a:rPr lang="en-US" dirty="0"/>
              <a:t>Code::Blocks </a:t>
            </a:r>
            <a:br>
              <a:rPr lang="en-US" dirty="0"/>
            </a:br>
            <a:r>
              <a:rPr lang="sr-Cyrl-RS" dirty="0"/>
              <a:t>КОРАК </a:t>
            </a:r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700808"/>
            <a:ext cx="6258799" cy="2229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67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/>
              <a:t>Упутство за</a:t>
            </a:r>
            <a:r>
              <a:rPr lang="en-US" dirty="0"/>
              <a:t> </a:t>
            </a:r>
            <a:r>
              <a:rPr lang="sr-Cyrl-RS" dirty="0"/>
              <a:t>намештање </a:t>
            </a:r>
            <a:r>
              <a:rPr lang="en-US" dirty="0"/>
              <a:t>Code::Blocks </a:t>
            </a:r>
            <a:br>
              <a:rPr lang="en-US" dirty="0"/>
            </a:br>
            <a:r>
              <a:rPr lang="sr-Cyrl-RS" dirty="0"/>
              <a:t>КОРАК </a:t>
            </a:r>
            <a:r>
              <a:rPr lang="en-US" dirty="0" smtClean="0"/>
              <a:t>7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628800"/>
            <a:ext cx="4839376" cy="368669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10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/>
              <a:t>Упутство за</a:t>
            </a:r>
            <a:r>
              <a:rPr lang="en-US" dirty="0"/>
              <a:t> </a:t>
            </a:r>
            <a:r>
              <a:rPr lang="sr-Cyrl-RS" dirty="0"/>
              <a:t>намештање </a:t>
            </a:r>
            <a:r>
              <a:rPr lang="en-US" dirty="0"/>
              <a:t>Code::Blocks </a:t>
            </a:r>
            <a:br>
              <a:rPr lang="en-US" dirty="0"/>
            </a:br>
            <a:r>
              <a:rPr lang="sr-Cyrl-RS" dirty="0"/>
              <a:t>КОРАК </a:t>
            </a:r>
            <a:r>
              <a:rPr lang="en-US" dirty="0" smtClean="0"/>
              <a:t>8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127" y="2122220"/>
            <a:ext cx="5515745" cy="3829585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91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/>
              <a:t>Упутство за</a:t>
            </a:r>
            <a:r>
              <a:rPr lang="en-US" dirty="0"/>
              <a:t> </a:t>
            </a:r>
            <a:r>
              <a:rPr lang="sr-Cyrl-RS" dirty="0"/>
              <a:t>намештање </a:t>
            </a:r>
            <a:r>
              <a:rPr lang="en-US" dirty="0"/>
              <a:t>Code::Blocks </a:t>
            </a:r>
            <a:br>
              <a:rPr lang="en-US" dirty="0"/>
            </a:br>
            <a:r>
              <a:rPr lang="sr-Cyrl-RS" dirty="0"/>
              <a:t>КОРАК </a:t>
            </a:r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556792"/>
            <a:ext cx="5553851" cy="6468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02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/>
              <a:t>Упутство за</a:t>
            </a:r>
            <a:r>
              <a:rPr lang="en-US" dirty="0"/>
              <a:t> </a:t>
            </a:r>
            <a:r>
              <a:rPr lang="sr-Cyrl-RS" dirty="0"/>
              <a:t>намештање </a:t>
            </a:r>
            <a:r>
              <a:rPr lang="en-US" dirty="0"/>
              <a:t>Code::Blocks </a:t>
            </a:r>
            <a:br>
              <a:rPr lang="en-US" dirty="0"/>
            </a:br>
            <a:r>
              <a:rPr lang="sr-Cyrl-RS" dirty="0"/>
              <a:t>КОРАК </a:t>
            </a:r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988840"/>
            <a:ext cx="5649114" cy="4163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57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/>
              <a:t>Упутство за</a:t>
            </a:r>
            <a:r>
              <a:rPr lang="en-US" dirty="0"/>
              <a:t> </a:t>
            </a:r>
            <a:r>
              <a:rPr lang="sr-Cyrl-RS" dirty="0"/>
              <a:t>намештање </a:t>
            </a:r>
            <a:r>
              <a:rPr lang="en-US" dirty="0"/>
              <a:t>Code::Blocks </a:t>
            </a:r>
            <a:br>
              <a:rPr lang="en-US" dirty="0"/>
            </a:br>
            <a:r>
              <a:rPr lang="sr-Cyrl-RS" dirty="0"/>
              <a:t>КОРАК </a:t>
            </a:r>
            <a:r>
              <a:rPr lang="en-US" dirty="0" smtClean="0"/>
              <a:t>11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0365" y="2041246"/>
            <a:ext cx="4801270" cy="3991532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20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/>
              <a:t>Упутство за</a:t>
            </a:r>
            <a:r>
              <a:rPr lang="en-US" dirty="0"/>
              <a:t> </a:t>
            </a:r>
            <a:r>
              <a:rPr lang="sr-Cyrl-RS" dirty="0"/>
              <a:t>намештање </a:t>
            </a:r>
            <a:r>
              <a:rPr lang="en-US" dirty="0"/>
              <a:t>Code::Blocks </a:t>
            </a:r>
            <a:br>
              <a:rPr lang="en-US" dirty="0"/>
            </a:br>
            <a:r>
              <a:rPr lang="sr-Cyrl-RS" dirty="0"/>
              <a:t>КОРАК </a:t>
            </a:r>
            <a:r>
              <a:rPr lang="en-US" dirty="0" smtClean="0"/>
              <a:t>12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1312" y="1993614"/>
            <a:ext cx="4839376" cy="4086796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20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/>
              <a:t>Упутство за</a:t>
            </a:r>
            <a:r>
              <a:rPr lang="en-US" dirty="0"/>
              <a:t> </a:t>
            </a:r>
            <a:r>
              <a:rPr lang="sr-Cyrl-RS" dirty="0"/>
              <a:t>намештање </a:t>
            </a:r>
            <a:r>
              <a:rPr lang="en-US" dirty="0"/>
              <a:t>Code::Blocks </a:t>
            </a:r>
            <a:br>
              <a:rPr lang="en-US" dirty="0"/>
            </a:br>
            <a:r>
              <a:rPr lang="sr-Cyrl-RS" dirty="0"/>
              <a:t>КОРАК </a:t>
            </a:r>
            <a:r>
              <a:rPr lang="en-US" dirty="0" smtClean="0"/>
              <a:t>13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891" y="1979325"/>
            <a:ext cx="4782218" cy="4115375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06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Представљање алгоритама</a:t>
            </a:r>
            <a:r>
              <a:rPr lang="en-US" dirty="0" smtClean="0"/>
              <a:t> </a:t>
            </a:r>
            <a:r>
              <a:rPr lang="sr-Cyrl-RS" dirty="0" smtClean="0"/>
              <a:t>стандардним блок дијаграмом тока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Cyrl-RS" dirty="0" smtClean="0"/>
              <a:t>УНОС података, информација, представљамо обрнутим трапезом.</a:t>
            </a:r>
            <a:br>
              <a:rPr lang="sr-Cyrl-RS" dirty="0" smtClean="0"/>
            </a:br>
            <a:r>
              <a:rPr lang="sr-Cyrl-RS" dirty="0" smtClean="0"/>
              <a:t/>
            </a:r>
            <a:br>
              <a:rPr lang="sr-Cyrl-RS" dirty="0" smtClean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  <p:sp>
        <p:nvSpPr>
          <p:cNvPr id="15" name="Flowchart: Manual Operation 14"/>
          <p:cNvSpPr>
            <a:spLocks noChangeArrowheads="1"/>
          </p:cNvSpPr>
          <p:nvPr/>
        </p:nvSpPr>
        <p:spPr bwMode="auto">
          <a:xfrm>
            <a:off x="2536044" y="2780928"/>
            <a:ext cx="2063115" cy="936104"/>
          </a:xfrm>
          <a:prstGeom prst="flowChartManualOperation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 smtClean="0">
                <a:effectLst/>
                <a:latin typeface="Calibri"/>
                <a:ea typeface="MS Mincho"/>
                <a:cs typeface="Times New Roman"/>
              </a:rPr>
              <a:t>X</a:t>
            </a:r>
            <a:endParaRPr lang="en-US" sz="2400" dirty="0">
              <a:effectLst/>
              <a:latin typeface="Calibri"/>
              <a:ea typeface="MS Mincho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10991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/>
              <a:t>Упутство за</a:t>
            </a:r>
            <a:r>
              <a:rPr lang="en-US" dirty="0"/>
              <a:t> </a:t>
            </a:r>
            <a:r>
              <a:rPr lang="sr-Cyrl-RS" dirty="0"/>
              <a:t>намештање </a:t>
            </a:r>
            <a:r>
              <a:rPr lang="en-US" dirty="0"/>
              <a:t>Code::Blocks </a:t>
            </a:r>
            <a:br>
              <a:rPr lang="en-US" dirty="0"/>
            </a:br>
            <a:r>
              <a:rPr lang="sr-Cyrl-RS" dirty="0"/>
              <a:t>КОРАК </a:t>
            </a:r>
            <a:r>
              <a:rPr lang="en-US" dirty="0" smtClean="0"/>
              <a:t>14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484784"/>
            <a:ext cx="8815638" cy="4824536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92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Представљање алгоритама</a:t>
            </a:r>
            <a:r>
              <a:rPr lang="en-US" dirty="0" smtClean="0"/>
              <a:t> </a:t>
            </a:r>
            <a:r>
              <a:rPr lang="sr-Cyrl-RS" dirty="0" smtClean="0"/>
              <a:t>стандардним блок дијаграмом тока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Cyrl-RS" dirty="0" smtClean="0"/>
              <a:t>ИЗЛАЗ података, информација, представљамо трапезом.</a:t>
            </a:r>
            <a:br>
              <a:rPr lang="sr-Cyrl-RS" dirty="0" smtClean="0"/>
            </a:br>
            <a:r>
              <a:rPr lang="sr-Cyrl-RS" dirty="0" smtClean="0"/>
              <a:t/>
            </a:r>
            <a:br>
              <a:rPr lang="sr-Cyrl-RS" dirty="0" smtClean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  <p:sp>
        <p:nvSpPr>
          <p:cNvPr id="15" name="Flowchart: Manual Operation 14"/>
          <p:cNvSpPr>
            <a:spLocks noChangeArrowheads="1"/>
          </p:cNvSpPr>
          <p:nvPr/>
        </p:nvSpPr>
        <p:spPr bwMode="auto">
          <a:xfrm rot="10800000">
            <a:off x="323528" y="3140968"/>
            <a:ext cx="3096344" cy="1407097"/>
          </a:xfrm>
          <a:prstGeom prst="flowChartManualOperation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 smtClean="0">
                <a:latin typeface="Calibri"/>
                <a:ea typeface="MS Mincho"/>
                <a:cs typeface="Times New Roman"/>
              </a:rPr>
              <a:t>“</a:t>
            </a:r>
            <a:r>
              <a:rPr lang="sr-Cyrl-RS" sz="1600" dirty="0">
                <a:latin typeface="Calibri"/>
                <a:ea typeface="MS Mincho"/>
                <a:cs typeface="Times New Roman"/>
              </a:rPr>
              <a:t> </a:t>
            </a:r>
            <a:r>
              <a:rPr lang="sr-Cyrl-RS" sz="1600" dirty="0" smtClean="0">
                <a:latin typeface="Calibri"/>
                <a:ea typeface="MS Mincho"/>
                <a:cs typeface="Times New Roman"/>
              </a:rPr>
              <a:t>Неки текст, испис текста увек иде под наводнике.“</a:t>
            </a:r>
            <a:endParaRPr lang="en-US" sz="1600" dirty="0">
              <a:effectLst/>
              <a:latin typeface="Calibri"/>
              <a:ea typeface="MS Mincho"/>
              <a:cs typeface="Times New Roman"/>
            </a:endParaRPr>
          </a:p>
        </p:txBody>
      </p:sp>
      <p:sp>
        <p:nvSpPr>
          <p:cNvPr id="11" name="Flowchart: Manual Operation 10"/>
          <p:cNvSpPr>
            <a:spLocks noChangeArrowheads="1"/>
          </p:cNvSpPr>
          <p:nvPr/>
        </p:nvSpPr>
        <p:spPr bwMode="auto">
          <a:xfrm rot="10800000">
            <a:off x="4191460" y="3107646"/>
            <a:ext cx="3096344" cy="1407097"/>
          </a:xfrm>
          <a:prstGeom prst="flowChartManualOperation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sr-Cyrl-RS" sz="3200" dirty="0" smtClean="0">
                <a:latin typeface="Calibri"/>
                <a:ea typeface="MS Mincho"/>
                <a:cs typeface="Times New Roman"/>
              </a:rPr>
              <a:t>Х</a:t>
            </a:r>
            <a:endParaRPr lang="en-US" sz="3200" dirty="0">
              <a:effectLst/>
              <a:latin typeface="Calibri"/>
              <a:ea typeface="MS Mincho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70837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5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467600" cy="1143000"/>
          </a:xfrm>
        </p:spPr>
        <p:txBody>
          <a:bodyPr/>
          <a:lstStyle/>
          <a:p>
            <a:r>
              <a:rPr lang="sr-Cyrl-RS" dirty="0" smtClean="0"/>
              <a:t>Налажење следбеника неког природног броја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Cyrl-RS" dirty="0" smtClean="0"/>
              <a:t>Скуп природних бројева</a:t>
            </a:r>
            <a:br>
              <a:rPr lang="sr-Cyrl-RS" dirty="0" smtClean="0"/>
            </a:br>
            <a:r>
              <a:rPr lang="sr-Latn-RS" dirty="0" smtClean="0"/>
              <a:t>N </a:t>
            </a:r>
            <a:r>
              <a:rPr lang="en-US" dirty="0" smtClean="0"/>
              <a:t>= { 1,2,3,4….}</a:t>
            </a:r>
          </a:p>
          <a:p>
            <a:r>
              <a:rPr lang="sr-Cyrl-RS" dirty="0" smtClean="0"/>
              <a:t>Следбеник је за 1 већи од природног броја иза себе.</a:t>
            </a:r>
          </a:p>
          <a:p>
            <a:r>
              <a:rPr lang="sr-Cyrl-RS" dirty="0" smtClean="0"/>
              <a:t>Односно ако имамо број 3, његов следбеник је</a:t>
            </a:r>
            <a:br>
              <a:rPr lang="sr-Cyrl-RS" dirty="0" smtClean="0"/>
            </a:br>
            <a:r>
              <a:rPr lang="sr-Cyrl-RS" dirty="0" smtClean="0"/>
              <a:t>3+1 , односно 4</a:t>
            </a:r>
          </a:p>
          <a:p>
            <a:endParaRPr lang="sr-Cyrl-R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15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1143000"/>
          </a:xfrm>
        </p:spPr>
        <p:txBody>
          <a:bodyPr/>
          <a:lstStyle/>
          <a:p>
            <a:r>
              <a:rPr lang="sr-Cyrl-RS" dirty="0" smtClean="0"/>
              <a:t>Алгоритам за налажење следбеника неког природног броја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  <p:sp>
        <p:nvSpPr>
          <p:cNvPr id="5" name="Flowchart: Terminator 4"/>
          <p:cNvSpPr/>
          <p:nvPr/>
        </p:nvSpPr>
        <p:spPr>
          <a:xfrm>
            <a:off x="3077834" y="1412776"/>
            <a:ext cx="1728192" cy="216024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smtClean="0"/>
              <a:t>ПОЧЕТАК</a:t>
            </a:r>
            <a:endParaRPr lang="en-US" sz="1200" dirty="0"/>
          </a:p>
        </p:txBody>
      </p:sp>
      <p:cxnSp>
        <p:nvCxnSpPr>
          <p:cNvPr id="16" name="Straight Arrow Connector 15"/>
          <p:cNvCxnSpPr>
            <a:stCxn id="5" idx="2"/>
            <a:endCxn id="17" idx="0"/>
          </p:cNvCxnSpPr>
          <p:nvPr/>
        </p:nvCxnSpPr>
        <p:spPr>
          <a:xfrm>
            <a:off x="3941930" y="1628800"/>
            <a:ext cx="0" cy="4039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Flowchart: Manual Operation 16"/>
          <p:cNvSpPr/>
          <p:nvPr/>
        </p:nvSpPr>
        <p:spPr>
          <a:xfrm>
            <a:off x="3464877" y="2032735"/>
            <a:ext cx="954106" cy="432048"/>
          </a:xfrm>
          <a:prstGeom prst="flowChartManualOperat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dirty="0"/>
              <a:t>Х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7" idx="2"/>
            <a:endCxn id="27" idx="0"/>
          </p:cNvCxnSpPr>
          <p:nvPr/>
        </p:nvCxnSpPr>
        <p:spPr>
          <a:xfrm>
            <a:off x="3941930" y="2464783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Flowchart: Process 26"/>
          <p:cNvSpPr/>
          <p:nvPr/>
        </p:nvSpPr>
        <p:spPr>
          <a:xfrm>
            <a:off x="3014827" y="2752815"/>
            <a:ext cx="1854206" cy="360040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 </a:t>
            </a:r>
            <a:r>
              <a:rPr lang="en-US" dirty="0" smtClean="0"/>
              <a:t>= X +1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27" idx="2"/>
            <a:endCxn id="30" idx="0"/>
          </p:cNvCxnSpPr>
          <p:nvPr/>
        </p:nvCxnSpPr>
        <p:spPr>
          <a:xfrm>
            <a:off x="3941930" y="3112855"/>
            <a:ext cx="7889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rapezoid 29"/>
          <p:cNvSpPr/>
          <p:nvPr/>
        </p:nvSpPr>
        <p:spPr>
          <a:xfrm>
            <a:off x="3409759" y="3472895"/>
            <a:ext cx="1080120" cy="504056"/>
          </a:xfrm>
          <a:prstGeom prst="trapezoi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cxnSp>
        <p:nvCxnSpPr>
          <p:cNvPr id="34" name="Straight Arrow Connector 33"/>
          <p:cNvCxnSpPr>
            <a:stCxn id="30" idx="2"/>
          </p:cNvCxnSpPr>
          <p:nvPr/>
        </p:nvCxnSpPr>
        <p:spPr>
          <a:xfrm>
            <a:off x="3949819" y="3976951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Flowchart: Terminator 34"/>
          <p:cNvSpPr/>
          <p:nvPr/>
        </p:nvSpPr>
        <p:spPr>
          <a:xfrm>
            <a:off x="3085723" y="4408999"/>
            <a:ext cx="1728192" cy="216024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КРАЈ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68804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7" grpId="0" animBg="1"/>
      <p:bldP spid="27" grpId="0" animBg="1"/>
      <p:bldP spid="30" grpId="0" animBg="1"/>
      <p:bldP spid="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Провера исправности алгоритма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Cyrl-RS" dirty="0" smtClean="0"/>
              <a:t>Унос неког природног броја Х</a:t>
            </a:r>
          </a:p>
          <a:p>
            <a:r>
              <a:rPr lang="sr-Cyrl-RS" dirty="0" smtClean="0"/>
              <a:t>Пробајмо са 4</a:t>
            </a:r>
          </a:p>
          <a:p>
            <a:r>
              <a:rPr lang="sr-Cyrl-RS" dirty="0" smtClean="0"/>
              <a:t>Х је сада 4</a:t>
            </a:r>
          </a:p>
          <a:p>
            <a:r>
              <a:rPr lang="en-US" dirty="0" smtClean="0"/>
              <a:t>S=</a:t>
            </a:r>
            <a:r>
              <a:rPr lang="sr-Cyrl-RS" dirty="0" smtClean="0"/>
              <a:t>Х </a:t>
            </a:r>
            <a:r>
              <a:rPr lang="en-US" dirty="0" smtClean="0"/>
              <a:t>+</a:t>
            </a:r>
            <a:r>
              <a:rPr lang="en-US" dirty="0" smtClean="0"/>
              <a:t>1 = 4+1 =</a:t>
            </a:r>
            <a:r>
              <a:rPr lang="sr-Cyrl-RS" dirty="0" smtClean="0"/>
              <a:t> </a:t>
            </a:r>
            <a:r>
              <a:rPr lang="sr-Cyrl-RS" dirty="0" smtClean="0"/>
              <a:t>5</a:t>
            </a:r>
          </a:p>
          <a:p>
            <a:r>
              <a:rPr lang="sr-Cyrl-RS" dirty="0" smtClean="0"/>
              <a:t>5 јесте следбеник 4</a:t>
            </a:r>
          </a:p>
          <a:p>
            <a:r>
              <a:rPr lang="sr-Cyrl-RS" dirty="0" smtClean="0"/>
              <a:t>Проверили смо на једном примеру да алгоритам ради</a:t>
            </a:r>
            <a:r>
              <a:rPr lang="sr-Cyrl-RS" dirty="0" smtClean="0"/>
              <a:t>.</a:t>
            </a:r>
            <a:endParaRPr lang="sr-Cyrl-R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313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налажење супротног броја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700808"/>
            <a:ext cx="7467600" cy="4873752"/>
          </a:xfrm>
        </p:spPr>
        <p:txBody>
          <a:bodyPr>
            <a:normAutofit fontScale="62500" lnSpcReduction="20000"/>
          </a:bodyPr>
          <a:lstStyle/>
          <a:p>
            <a:r>
              <a:rPr lang="sr-Cyrl-RS" dirty="0" smtClean="0"/>
              <a:t>Скуп целих бројева</a:t>
            </a:r>
            <a:br>
              <a:rPr lang="sr-Cyrl-RS" dirty="0" smtClean="0"/>
            </a:br>
            <a:r>
              <a:rPr lang="en-US" dirty="0" smtClean="0"/>
              <a:t>Z = {…, -3, -2, -1, 0 , 1, 2, 3,…}</a:t>
            </a:r>
          </a:p>
          <a:p>
            <a:r>
              <a:rPr lang="ru-RU" dirty="0" smtClean="0"/>
              <a:t>Супротни </a:t>
            </a:r>
            <a:r>
              <a:rPr lang="ru-RU" dirty="0"/>
              <a:t>бројеви су бројеви који имају једнаке апсолутне вредности, а </a:t>
            </a:r>
            <a:r>
              <a:rPr lang="ru-RU" dirty="0" smtClean="0"/>
              <a:t>различите </a:t>
            </a:r>
            <a:r>
              <a:rPr lang="ru-RU" dirty="0" smtClean="0"/>
              <a:t>предзнаке.</a:t>
            </a:r>
          </a:p>
          <a:p>
            <a:r>
              <a:rPr lang="ru-RU" dirty="0"/>
              <a:t>На пример супротни бројеви су</a:t>
            </a:r>
            <a:r>
              <a:rPr lang="ru-RU" dirty="0" smtClean="0"/>
              <a:t>:</a:t>
            </a:r>
            <a:endParaRPr lang="ru-RU" dirty="0"/>
          </a:p>
          <a:p>
            <a:pPr marL="365760" lvl="1" indent="0">
              <a:buNone/>
            </a:pPr>
            <a:r>
              <a:rPr lang="ru-RU" dirty="0"/>
              <a:t>6 и -6</a:t>
            </a:r>
          </a:p>
          <a:p>
            <a:pPr marL="365760" lvl="1" indent="0">
              <a:buNone/>
            </a:pPr>
            <a:r>
              <a:rPr lang="ru-RU" dirty="0"/>
              <a:t>-2.7 и 2.7</a:t>
            </a:r>
          </a:p>
          <a:p>
            <a:pPr marL="365760" lvl="1" indent="0">
              <a:buNone/>
            </a:pPr>
            <a:r>
              <a:rPr lang="ru-RU" dirty="0"/>
              <a:t>3.14  и  -</a:t>
            </a:r>
            <a:r>
              <a:rPr lang="ru-RU" dirty="0" smtClean="0"/>
              <a:t>3.14</a:t>
            </a:r>
          </a:p>
          <a:p>
            <a:pPr marL="365760" lvl="1" indent="0">
              <a:buNone/>
            </a:pPr>
            <a:endParaRPr lang="ru-RU" dirty="0"/>
          </a:p>
          <a:p>
            <a:r>
              <a:rPr lang="sr-Cyrl-RS" dirty="0" smtClean="0"/>
              <a:t>Супротан </a:t>
            </a:r>
            <a:r>
              <a:rPr lang="sr-Cyrl-RS" dirty="0"/>
              <a:t>број који се налази </a:t>
            </a:r>
            <a:r>
              <a:rPr lang="sr-Cyrl-RS" dirty="0" smtClean="0"/>
              <a:t>симетрично </a:t>
            </a:r>
            <a:r>
              <a:rPr lang="sr-Cyrl-RS" dirty="0"/>
              <a:t>на бројној оси целих бројева у односу на </a:t>
            </a:r>
            <a:r>
              <a:rPr lang="sr-Cyrl-RS" dirty="0" smtClean="0"/>
              <a:t>0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r-Cyrl-RS" dirty="0"/>
          </a:p>
          <a:p>
            <a:r>
              <a:rPr lang="sr-Cyrl-RS" dirty="0" smtClean="0"/>
              <a:t>Поступак: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sr-Cyrl-RS" dirty="0" smtClean="0"/>
              <a:t>Х </a:t>
            </a:r>
            <a:r>
              <a:rPr lang="en-US" dirty="0" smtClean="0"/>
              <a:t>= 3 , </a:t>
            </a:r>
            <a:r>
              <a:rPr lang="sr-Cyrl-RS" dirty="0" smtClean="0"/>
              <a:t>његов супротан број налазимо: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sr-Cyrl-RS" dirty="0" smtClean="0"/>
              <a:t>С = (-1) ∙ Х </a:t>
            </a:r>
            <a:r>
              <a:rPr lang="en-US" dirty="0" smtClean="0"/>
              <a:t>= (-1)</a:t>
            </a:r>
            <a:r>
              <a:rPr lang="sr-Cyrl-RS" dirty="0"/>
              <a:t> ∙ </a:t>
            </a:r>
            <a:r>
              <a:rPr lang="en-US" dirty="0" smtClean="0"/>
              <a:t>3 = -3</a:t>
            </a:r>
            <a:endParaRPr lang="sr-Cyrl-RS" dirty="0" smtClean="0"/>
          </a:p>
          <a:p>
            <a:endParaRPr lang="ru-RU" dirty="0" smtClean="0"/>
          </a:p>
          <a:p>
            <a:endParaRPr lang="ru-RU" dirty="0" smtClean="0"/>
          </a:p>
          <a:p>
            <a:pPr marL="365760" lvl="1" indent="0">
              <a:buNone/>
            </a:pPr>
            <a:r>
              <a:rPr lang="ru-RU" dirty="0" smtClean="0"/>
              <a:t>									</a:t>
            </a:r>
            <a:endParaRPr lang="ru-RU" dirty="0"/>
          </a:p>
          <a:p>
            <a:pPr marL="365760" lvl="1" indent="0">
              <a:buNone/>
            </a:pPr>
            <a:endParaRPr lang="sr-Cyrl-R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057345"/>
            <a:ext cx="6419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254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1732</TotalTime>
  <Words>977</Words>
  <Application>Microsoft Office PowerPoint</Application>
  <PresentationFormat>On-screen Show (4:3)</PresentationFormat>
  <Paragraphs>282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Oriel</vt:lpstr>
      <vt:lpstr>Школа Рајак Програмерска радионица</vt:lpstr>
      <vt:lpstr>Представљање алгоритама стандардним блок дијаграмом тока</vt:lpstr>
      <vt:lpstr>Представљање алгоритама стандардним блок дијаграмом тока</vt:lpstr>
      <vt:lpstr>Представљање алгоритама стандардним блок дијаграмом тока</vt:lpstr>
      <vt:lpstr>Представљање алгоритама стандардним блок дијаграмом тока</vt:lpstr>
      <vt:lpstr>Налажење следбеника неког природног броја</vt:lpstr>
      <vt:lpstr>Алгоритам за налажење следбеника неког природног броја</vt:lpstr>
      <vt:lpstr>Провера исправности алгоритма</vt:lpstr>
      <vt:lpstr>налажење супротног броја</vt:lpstr>
      <vt:lpstr>Алгоритам за налажење супротног целог броја</vt:lpstr>
      <vt:lpstr>Провера исправности алгоритма</vt:lpstr>
      <vt:lpstr>Налажење свих простих чиниоца неког целог броја</vt:lpstr>
      <vt:lpstr>Алгоритам за налажење свих простих чиниоца неког природног броја</vt:lpstr>
      <vt:lpstr>Провера исправности алгоритма</vt:lpstr>
      <vt:lpstr>ПРИМЕР ГРЕШКЕ</vt:lpstr>
      <vt:lpstr>Увод у програмирање</vt:lpstr>
      <vt:lpstr>Увод у програмирање</vt:lpstr>
      <vt:lpstr>ПРОГРАМСКИ ЈЕЗИК C (це)</vt:lpstr>
      <vt:lpstr>ПРОМЕНЉИВА</vt:lpstr>
      <vt:lpstr>ТИПОВИ ПРОМЕНЉИВИХ </vt:lpstr>
      <vt:lpstr>Променљиве у C-у</vt:lpstr>
      <vt:lpstr>Типови променљивих у C-у</vt:lpstr>
      <vt:lpstr>Аритметичке операције </vt:lpstr>
      <vt:lpstr>Алгоритам за налажење свих простих чиниоца неког природног броја прилагођен програмском језику Ｃ</vt:lpstr>
      <vt:lpstr>Коментари </vt:lpstr>
      <vt:lpstr>Први C програм </vt:lpstr>
      <vt:lpstr>Упутство за намештање Code::Blocks  КОРАК 1 – www.codeblocks.org</vt:lpstr>
      <vt:lpstr>Упутство за намештање Code::Blocks  КОРАК 2  </vt:lpstr>
      <vt:lpstr>Упутство за намештање Code::Blocks  КОРАК 3  </vt:lpstr>
      <vt:lpstr>Упутство за намештање Code::Blocks  КОРАК 4 </vt:lpstr>
      <vt:lpstr>Упутство за намештање Code::Blocks  КОРАК 5</vt:lpstr>
      <vt:lpstr>Упутство за намештање Code::Blocks  КОРАК 6</vt:lpstr>
      <vt:lpstr>Упутство за намештање Code::Blocks  КОРАК 7</vt:lpstr>
      <vt:lpstr>Упутство за намештање Code::Blocks  КОРАК 8</vt:lpstr>
      <vt:lpstr>Упутство за намештање Code::Blocks  КОРАК 9</vt:lpstr>
      <vt:lpstr>Упутство за намештање Code::Blocks  КОРАК 10</vt:lpstr>
      <vt:lpstr>Упутство за намештање Code::Blocks  КОРАК 11</vt:lpstr>
      <vt:lpstr>Упутство за намештање Code::Blocks  КОРАК 12</vt:lpstr>
      <vt:lpstr>Упутство за намештање Code::Blocks  КОРАК 13</vt:lpstr>
      <vt:lpstr>Упутство за намештање Code::Blocks  КОРАК 14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Школа Рајак Програмерска радионица</dc:title>
  <dc:creator>computer</dc:creator>
  <cp:lastModifiedBy>ilija</cp:lastModifiedBy>
  <cp:revision>317</cp:revision>
  <dcterms:created xsi:type="dcterms:W3CDTF">2013-02-13T09:04:16Z</dcterms:created>
  <dcterms:modified xsi:type="dcterms:W3CDTF">2013-02-23T13:29:15Z</dcterms:modified>
</cp:coreProperties>
</file>