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88" r:id="rId1"/>
  </p:sldMasterIdLst>
  <p:notesMasterIdLst>
    <p:notesMasterId r:id="rId40"/>
  </p:notesMasterIdLst>
  <p:sldIdLst>
    <p:sldId id="256" r:id="rId2"/>
    <p:sldId id="257" r:id="rId3"/>
    <p:sldId id="258" r:id="rId4"/>
    <p:sldId id="283" r:id="rId5"/>
    <p:sldId id="259" r:id="rId6"/>
    <p:sldId id="284" r:id="rId7"/>
    <p:sldId id="260" r:id="rId8"/>
    <p:sldId id="285" r:id="rId9"/>
    <p:sldId id="262" r:id="rId10"/>
    <p:sldId id="286" r:id="rId11"/>
    <p:sldId id="264" r:id="rId12"/>
    <p:sldId id="287" r:id="rId13"/>
    <p:sldId id="263" r:id="rId14"/>
    <p:sldId id="265" r:id="rId15"/>
    <p:sldId id="266" r:id="rId16"/>
    <p:sldId id="288" r:id="rId17"/>
    <p:sldId id="261" r:id="rId18"/>
    <p:sldId id="289" r:id="rId19"/>
    <p:sldId id="267" r:id="rId20"/>
    <p:sldId id="291" r:id="rId21"/>
    <p:sldId id="292" r:id="rId22"/>
    <p:sldId id="268" r:id="rId23"/>
    <p:sldId id="290" r:id="rId24"/>
    <p:sldId id="269" r:id="rId25"/>
    <p:sldId id="270" r:id="rId26"/>
    <p:sldId id="293" r:id="rId27"/>
    <p:sldId id="272" r:id="rId28"/>
    <p:sldId id="273" r:id="rId29"/>
    <p:sldId id="274" r:id="rId30"/>
    <p:sldId id="294" r:id="rId31"/>
    <p:sldId id="275" r:id="rId32"/>
    <p:sldId id="295" r:id="rId33"/>
    <p:sldId id="276" r:id="rId34"/>
    <p:sldId id="278" r:id="rId35"/>
    <p:sldId id="296" r:id="rId36"/>
    <p:sldId id="277" r:id="rId37"/>
    <p:sldId id="281" r:id="rId38"/>
    <p:sldId id="297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lija" initials="i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4" autoAdjust="0"/>
    <p:restoredTop sz="94675" autoAdjust="0"/>
  </p:normalViewPr>
  <p:slideViewPr>
    <p:cSldViewPr>
      <p:cViewPr>
        <p:scale>
          <a:sx n="114" d="100"/>
          <a:sy n="114" d="100"/>
        </p:scale>
        <p:origin x="-948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31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990DC7-01D2-4A6A-BAFD-B06DEA2A281E}" type="datetimeFigureOut">
              <a:rPr lang="en-US" smtClean="0"/>
              <a:t>3/2/2013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0B4AF-EAD0-4D49-8B50-5AFDF1B89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653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51DB24C-76D1-4498-BAD5-AF57BC96E1B4}" type="datetime1">
              <a:rPr lang="en-US" smtClean="0"/>
              <a:t>3/2/2013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en-US" smtClean="0"/>
              <a:t>www.rajak.rs</a:t>
            </a: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6D24F7F-26F4-4DC8-8353-2D020D5388F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DFFEC-B853-4C79-B11E-7090CE98053C}" type="datetime1">
              <a:rPr lang="en-US" smtClean="0"/>
              <a:t>3/2/2013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www.rajak.rs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24F7F-26F4-4DC8-8353-2D020D538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D493B-FD93-4722-AD9B-3D887C9C63D3}" type="datetime1">
              <a:rPr lang="en-US" smtClean="0"/>
              <a:t>3/2/2013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www.rajak.rs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24F7F-26F4-4DC8-8353-2D020D538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666DFC4-6CE0-41BF-B67D-9185B4EC6382}" type="datetime1">
              <a:rPr lang="en-US" smtClean="0"/>
              <a:t>3/2/2013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6D24F7F-26F4-4DC8-8353-2D020D5388F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US" smtClean="0"/>
              <a:t>www.rajak.rs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DFEA180-ACF1-4222-B60C-F94B6B4983C5}" type="datetime1">
              <a:rPr lang="en-US" smtClean="0"/>
              <a:t>3/2/2013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en-US" smtClean="0"/>
              <a:t>www.rajak.rs</a:t>
            </a: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6D24F7F-26F4-4DC8-8353-2D020D5388F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7DB6E-0150-44AB-A0B3-E5125A57F78D}" type="datetime1">
              <a:rPr lang="en-US" smtClean="0"/>
              <a:t>3/2/2013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www.rajak.rs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24F7F-26F4-4DC8-8353-2D020D5388F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6538-ADF7-4E94-AC9C-0833688F20DC}" type="datetime1">
              <a:rPr lang="en-US" smtClean="0"/>
              <a:t>3/2/2013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www.rajak.rs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24F7F-26F4-4DC8-8353-2D020D5388F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0C6AA76-9391-4488-ADB2-72C1A906FBF2}" type="datetime1">
              <a:rPr lang="en-US" smtClean="0"/>
              <a:t>3/2/2013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6D24F7F-26F4-4DC8-8353-2D020D5388F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smtClean="0"/>
              <a:t>www.rajak.rs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28F7-D67C-4162-8B57-7A22804235B5}" type="datetime1">
              <a:rPr lang="en-US" smtClean="0"/>
              <a:t>3/2/2013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www.rajak.rs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24F7F-26F4-4DC8-8353-2D020D538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1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2A992FC-9FF7-4C79-A785-B9D215E7123D}" type="datetime1">
              <a:rPr lang="en-US" smtClean="0"/>
              <a:t>3/2/2013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6D24F7F-26F4-4DC8-8353-2D020D5388FF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US" smtClean="0"/>
              <a:t>www.rajak.rs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9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04B837E-5039-433D-A549-6F4593E3A743}" type="datetime1">
              <a:rPr lang="en-US" smtClean="0"/>
              <a:t>3/2/2013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6D24F7F-26F4-4DC8-8353-2D020D5388FF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smtClean="0"/>
              <a:t>www.rajak.rs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6A5F875-2634-4873-A578-04D8BD2C9AF2}" type="datetime1">
              <a:rPr lang="en-US" smtClean="0"/>
              <a:t>3/2/2013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www.rajak.rs</a:t>
            </a: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6D24F7F-26F4-4DC8-8353-2D020D5388F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83768" y="404665"/>
            <a:ext cx="6172200" cy="2106728"/>
          </a:xfrm>
        </p:spPr>
        <p:txBody>
          <a:bodyPr/>
          <a:lstStyle/>
          <a:p>
            <a:pPr algn="ctr"/>
            <a:r>
              <a:rPr lang="sr-Cyrl-RS" dirty="0" smtClean="0"/>
              <a:t>Школа Рајак</a:t>
            </a:r>
            <a:br>
              <a:rPr lang="sr-Cyrl-RS" dirty="0" smtClean="0"/>
            </a:br>
            <a:r>
              <a:rPr lang="sr-Cyrl-RS" dirty="0" smtClean="0"/>
              <a:t>Програмерска радионица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55776" y="2708920"/>
            <a:ext cx="6172200" cy="3744416"/>
          </a:xfrm>
        </p:spPr>
        <p:txBody>
          <a:bodyPr>
            <a:normAutofit/>
          </a:bodyPr>
          <a:lstStyle/>
          <a:p>
            <a:pPr algn="ctr"/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u="sng" dirty="0" smtClean="0"/>
              <a:t>КОНТРОЛА ТОКА ПРОГРАМА</a:t>
            </a:r>
          </a:p>
          <a:p>
            <a:pPr algn="ctr"/>
            <a:r>
              <a:rPr lang="sr-Cyrl-RS" u="sng" dirty="0" smtClean="0"/>
              <a:t>СЕЛЕКЦИЈЕ И ПЕТЉЕ</a:t>
            </a:r>
          </a:p>
          <a:p>
            <a:pPr algn="ctr"/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b="0" dirty="0" smtClean="0"/>
              <a:t>Предавач: Себастиан Новак</a:t>
            </a:r>
            <a:br>
              <a:rPr lang="sr-Cyrl-RS" b="0" dirty="0" smtClean="0"/>
            </a:br>
            <a:r>
              <a:rPr lang="sr-Cyrl-RS" b="0" dirty="0" smtClean="0"/>
              <a:t>Техничка подршка: Илија Рајак, Ким Новак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 smtClean="0"/>
          </a:p>
          <a:p>
            <a:pPr algn="ctr"/>
            <a:r>
              <a:rPr lang="en-US" sz="2400" b="0" dirty="0" smtClean="0"/>
              <a:t>www.rajak.rs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sr-Cyrl-RS" dirty="0" smtClean="0"/>
              <a:t>Програм за претварање центиметре</a:t>
            </a:r>
            <a:r>
              <a:rPr lang="en-US" dirty="0" smtClean="0"/>
              <a:t> </a:t>
            </a:r>
            <a:r>
              <a:rPr lang="sr-Cyrl-RS" dirty="0" smtClean="0"/>
              <a:t>у метре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9" y="1824038"/>
            <a:ext cx="6334125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145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296" y="3408355"/>
            <a:ext cx="5953125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Програм за налажење квадрата неког броја?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471572"/>
            <a:ext cx="7467600" cy="4873752"/>
          </a:xfrm>
        </p:spPr>
        <p:txBody>
          <a:bodyPr/>
          <a:lstStyle/>
          <a:p>
            <a:r>
              <a:rPr lang="sr-Cyrl-RS" dirty="0" smtClean="0"/>
              <a:t>Квадрат је други степен неког броја или израза. Добија се тако што помножимо број са самим собом.</a:t>
            </a:r>
            <a:br>
              <a:rPr lang="sr-Cyrl-RS" dirty="0" smtClean="0"/>
            </a:br>
            <a:r>
              <a:rPr lang="sr-Cyrl-RS" dirty="0" smtClean="0"/>
              <a:t>Алгоритам:                                          Код: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www.rajak.rs</a:t>
            </a:r>
            <a:endParaRPr lang="en-US"/>
          </a:p>
        </p:txBody>
      </p:sp>
      <p:sp>
        <p:nvSpPr>
          <p:cNvPr id="5" name="Flowchart: Terminator 4"/>
          <p:cNvSpPr/>
          <p:nvPr/>
        </p:nvSpPr>
        <p:spPr>
          <a:xfrm>
            <a:off x="611560" y="3089223"/>
            <a:ext cx="1728192" cy="216024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200" dirty="0" smtClean="0"/>
              <a:t>ПОЧЕТАК</a:t>
            </a:r>
            <a:endParaRPr lang="en-US" sz="1200" dirty="0"/>
          </a:p>
        </p:txBody>
      </p:sp>
      <p:sp>
        <p:nvSpPr>
          <p:cNvPr id="6" name="Flowchart: Process 5"/>
          <p:cNvSpPr/>
          <p:nvPr/>
        </p:nvSpPr>
        <p:spPr>
          <a:xfrm>
            <a:off x="197515" y="3495374"/>
            <a:ext cx="2556284" cy="421942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200" dirty="0" smtClean="0"/>
              <a:t>Реални Х</a:t>
            </a:r>
          </a:p>
          <a:p>
            <a:pPr algn="ctr"/>
            <a:r>
              <a:rPr lang="sr-Cyrl-RS" sz="1200" dirty="0" smtClean="0"/>
              <a:t>Реални </a:t>
            </a:r>
            <a:r>
              <a:rPr lang="en-US" sz="1200" dirty="0" smtClean="0"/>
              <a:t>K</a:t>
            </a:r>
            <a:endParaRPr lang="en-US" sz="1200" dirty="0"/>
          </a:p>
        </p:txBody>
      </p:sp>
      <p:cxnSp>
        <p:nvCxnSpPr>
          <p:cNvPr id="7" name="Straight Arrow Connector 6"/>
          <p:cNvCxnSpPr>
            <a:stCxn id="6" idx="2"/>
            <a:endCxn id="8" idx="0"/>
          </p:cNvCxnSpPr>
          <p:nvPr/>
        </p:nvCxnSpPr>
        <p:spPr>
          <a:xfrm>
            <a:off x="1475656" y="3917316"/>
            <a:ext cx="0" cy="2520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Flowchart: Manual Operation 7"/>
          <p:cNvSpPr/>
          <p:nvPr/>
        </p:nvSpPr>
        <p:spPr>
          <a:xfrm>
            <a:off x="998603" y="4169343"/>
            <a:ext cx="954107" cy="432048"/>
          </a:xfrm>
          <a:prstGeom prst="flowChartManualOperat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/>
              <a:t>Х</a:t>
            </a:r>
            <a:endParaRPr lang="en-US" dirty="0"/>
          </a:p>
        </p:txBody>
      </p:sp>
      <p:cxnSp>
        <p:nvCxnSpPr>
          <p:cNvPr id="9" name="Straight Arrow Connector 8"/>
          <p:cNvCxnSpPr>
            <a:stCxn id="8" idx="2"/>
            <a:endCxn id="10" idx="0"/>
          </p:cNvCxnSpPr>
          <p:nvPr/>
        </p:nvCxnSpPr>
        <p:spPr>
          <a:xfrm>
            <a:off x="1475656" y="4601392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Flowchart: Process 9"/>
          <p:cNvSpPr/>
          <p:nvPr/>
        </p:nvSpPr>
        <p:spPr>
          <a:xfrm>
            <a:off x="548554" y="4889424"/>
            <a:ext cx="1854207" cy="360040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 = X*X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10" idx="2"/>
            <a:endCxn id="12" idx="0"/>
          </p:cNvCxnSpPr>
          <p:nvPr/>
        </p:nvCxnSpPr>
        <p:spPr>
          <a:xfrm>
            <a:off x="1475657" y="5249463"/>
            <a:ext cx="7889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rapezoid 11"/>
          <p:cNvSpPr/>
          <p:nvPr/>
        </p:nvSpPr>
        <p:spPr>
          <a:xfrm>
            <a:off x="943485" y="5609503"/>
            <a:ext cx="1080120" cy="504056"/>
          </a:xfrm>
          <a:prstGeom prst="trapezoi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2" idx="2"/>
            <a:endCxn id="14" idx="0"/>
          </p:cNvCxnSpPr>
          <p:nvPr/>
        </p:nvCxnSpPr>
        <p:spPr>
          <a:xfrm>
            <a:off x="1483545" y="6113559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Flowchart: Terminator 13"/>
          <p:cNvSpPr/>
          <p:nvPr/>
        </p:nvSpPr>
        <p:spPr>
          <a:xfrm>
            <a:off x="619449" y="6329583"/>
            <a:ext cx="1728192" cy="216024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200" dirty="0" smtClean="0"/>
              <a:t>КРАЈ</a:t>
            </a:r>
            <a:endParaRPr lang="en-US" sz="1200" dirty="0"/>
          </a:p>
        </p:txBody>
      </p:sp>
      <p:cxnSp>
        <p:nvCxnSpPr>
          <p:cNvPr id="15" name="Straight Arrow Connector 14"/>
          <p:cNvCxnSpPr>
            <a:stCxn id="5" idx="2"/>
            <a:endCxn id="6" idx="0"/>
          </p:cNvCxnSpPr>
          <p:nvPr/>
        </p:nvCxnSpPr>
        <p:spPr>
          <a:xfrm>
            <a:off x="1475656" y="3305247"/>
            <a:ext cx="0" cy="1901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96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8" grpId="0" animBg="1"/>
      <p:bldP spid="10" grpId="0" animBg="1"/>
      <p:bldP spid="12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www.rajak.rs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sr-Cyrl-RS" dirty="0" smtClean="0"/>
              <a:t>Програм за налажење квадрата неког броја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9" y="1843088"/>
            <a:ext cx="6334125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355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Контрола тока програма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Cyrl-RS" dirty="0" smtClean="0"/>
              <a:t>Као и у алгоритмима, </a:t>
            </a:r>
            <a:r>
              <a:rPr lang="sr-Cyrl-RS" dirty="0"/>
              <a:t>п</a:t>
            </a:r>
            <a:r>
              <a:rPr lang="sr-Cyrl-RS" dirty="0" smtClean="0"/>
              <a:t>остављамо исказе и постављамо путање за наставак у зависности од тачности изказа.</a:t>
            </a:r>
          </a:p>
          <a:p>
            <a:r>
              <a:rPr lang="ru-RU" dirty="0"/>
              <a:t>Исказ је реченица којом се нешто тврди или пориче и која за разлику од других смислених реченица једина има истинитосну вредност као своје примарно својство. </a:t>
            </a:r>
          </a:p>
          <a:p>
            <a:endParaRPr lang="sr-Cyrl-R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www.rajak.rs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72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9776"/>
            <a:ext cx="7467600" cy="1143000"/>
          </a:xfrm>
        </p:spPr>
        <p:txBody>
          <a:bodyPr/>
          <a:lstStyle/>
          <a:p>
            <a:r>
              <a:rPr lang="sr-Cyrl-RS" dirty="0" smtClean="0">
                <a:latin typeface="+mn-lt"/>
              </a:rPr>
              <a:t>Контрола тока програма</a:t>
            </a:r>
            <a:endParaRPr lang="en-US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www.rajak.rs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2" y="2348881"/>
            <a:ext cx="4093887" cy="3344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lowchart: Decision 4"/>
          <p:cNvSpPr/>
          <p:nvPr/>
        </p:nvSpPr>
        <p:spPr>
          <a:xfrm>
            <a:off x="6012161" y="2246321"/>
            <a:ext cx="1260140" cy="684076"/>
          </a:xfrm>
          <a:prstGeom prst="flowChartDecis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200" dirty="0" smtClean="0"/>
              <a:t>неки исказ</a:t>
            </a:r>
            <a:endParaRPr lang="en-US" sz="1200" dirty="0"/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flipH="1">
            <a:off x="5652120" y="2588358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14" idx="0"/>
          </p:cNvCxnSpPr>
          <p:nvPr/>
        </p:nvCxnSpPr>
        <p:spPr>
          <a:xfrm>
            <a:off x="5652120" y="2588358"/>
            <a:ext cx="0" cy="6738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>
            <a:off x="7272301" y="2588358"/>
            <a:ext cx="3960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Flowchart: Process 13"/>
          <p:cNvSpPr/>
          <p:nvPr/>
        </p:nvSpPr>
        <p:spPr>
          <a:xfrm>
            <a:off x="5076056" y="3262247"/>
            <a:ext cx="1152128" cy="1645996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050" dirty="0" smtClean="0"/>
              <a:t>Неке операције, можда потпуно различите, можда сличне, можда чак и исте (бесмислено)</a:t>
            </a:r>
            <a:endParaRPr lang="en-US" sz="1050" dirty="0"/>
          </a:p>
        </p:txBody>
      </p:sp>
      <p:cxnSp>
        <p:nvCxnSpPr>
          <p:cNvPr id="34" name="Straight Arrow Connector 33"/>
          <p:cNvCxnSpPr>
            <a:endCxn id="35" idx="0"/>
          </p:cNvCxnSpPr>
          <p:nvPr/>
        </p:nvCxnSpPr>
        <p:spPr>
          <a:xfrm>
            <a:off x="7668344" y="2593452"/>
            <a:ext cx="0" cy="668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Flowchart: Process 34"/>
          <p:cNvSpPr/>
          <p:nvPr/>
        </p:nvSpPr>
        <p:spPr>
          <a:xfrm>
            <a:off x="7092280" y="3262247"/>
            <a:ext cx="1152128" cy="1645996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050" dirty="0" smtClean="0"/>
              <a:t>Неке операције, можда потпуно различите, можда сличне, можда чак и исте (бесмислено)</a:t>
            </a:r>
            <a:endParaRPr lang="en-US" sz="1050" dirty="0"/>
          </a:p>
        </p:txBody>
      </p:sp>
      <p:cxnSp>
        <p:nvCxnSpPr>
          <p:cNvPr id="2052" name="Straight Arrow Connector 2051"/>
          <p:cNvCxnSpPr>
            <a:stCxn id="14" idx="2"/>
          </p:cNvCxnSpPr>
          <p:nvPr/>
        </p:nvCxnSpPr>
        <p:spPr>
          <a:xfrm>
            <a:off x="5652120" y="4908243"/>
            <a:ext cx="0" cy="2982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5" idx="2"/>
          </p:cNvCxnSpPr>
          <p:nvPr/>
        </p:nvCxnSpPr>
        <p:spPr>
          <a:xfrm>
            <a:off x="7668344" y="4908243"/>
            <a:ext cx="0" cy="2982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56" name="Straight Arrow Connector 2055"/>
          <p:cNvCxnSpPr/>
          <p:nvPr/>
        </p:nvCxnSpPr>
        <p:spPr>
          <a:xfrm>
            <a:off x="5652121" y="5206462"/>
            <a:ext cx="99011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6642230" y="5206462"/>
            <a:ext cx="10322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61" name="Straight Arrow Connector 2060"/>
          <p:cNvCxnSpPr/>
          <p:nvPr/>
        </p:nvCxnSpPr>
        <p:spPr>
          <a:xfrm>
            <a:off x="6642231" y="5206463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62" name="TextBox 2061"/>
          <p:cNvSpPr txBox="1"/>
          <p:nvPr/>
        </p:nvSpPr>
        <p:spPr>
          <a:xfrm>
            <a:off x="5238252" y="1969323"/>
            <a:ext cx="7649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200" dirty="0" smtClean="0"/>
              <a:t>ТАЧНО</a:t>
            </a:r>
            <a:endParaRPr lang="en-US" sz="1200" dirty="0"/>
          </a:p>
        </p:txBody>
      </p:sp>
      <p:sp>
        <p:nvSpPr>
          <p:cNvPr id="51" name="TextBox 50"/>
          <p:cNvSpPr txBox="1"/>
          <p:nvPr/>
        </p:nvSpPr>
        <p:spPr>
          <a:xfrm>
            <a:off x="7158362" y="1969322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200" dirty="0" smtClean="0"/>
              <a:t>НЕТАЧНО</a:t>
            </a:r>
            <a:endParaRPr lang="en-US" sz="1200" dirty="0"/>
          </a:p>
        </p:txBody>
      </p:sp>
      <p:sp>
        <p:nvSpPr>
          <p:cNvPr id="2063" name="TextBox 2062"/>
          <p:cNvSpPr txBox="1"/>
          <p:nvPr/>
        </p:nvSpPr>
        <p:spPr>
          <a:xfrm>
            <a:off x="5489841" y="889556"/>
            <a:ext cx="14766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j-lt"/>
              </a:rPr>
              <a:t>if - else 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3232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35" grpId="0" animBg="1"/>
      <p:bldP spid="2062" grpId="0"/>
      <p:bldP spid="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Испитивање парности унетог целог броја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Cyrl-RS" sz="1600" dirty="0" smtClean="0"/>
              <a:t>Број је паран ако је дељив са 2.</a:t>
            </a:r>
          </a:p>
          <a:p>
            <a:pPr lvl="1"/>
            <a:r>
              <a:rPr lang="sr-Cyrl-RS" sz="1600" dirty="0"/>
              <a:t>Дељив је са 2 ако му је остатак при дељењу са два једнак нули</a:t>
            </a:r>
            <a:r>
              <a:rPr lang="sr-Cyrl-RS" dirty="0" smtClean="0"/>
              <a:t>.</a:t>
            </a:r>
            <a:endParaRPr lang="en-US" dirty="0"/>
          </a:p>
          <a:p>
            <a:pPr lvl="1"/>
            <a:endParaRPr lang="sr-Cyrl-R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www.rajak.rs</a:t>
            </a:r>
            <a:endParaRPr lang="en-US"/>
          </a:p>
        </p:txBody>
      </p:sp>
      <p:sp>
        <p:nvSpPr>
          <p:cNvPr id="5" name="Flowchart: Decision 4"/>
          <p:cNvSpPr/>
          <p:nvPr/>
        </p:nvSpPr>
        <p:spPr>
          <a:xfrm>
            <a:off x="827585" y="4384019"/>
            <a:ext cx="1548172" cy="684076"/>
          </a:xfrm>
          <a:prstGeom prst="flowChartDecis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100" dirty="0" smtClean="0"/>
              <a:t>Х</a:t>
            </a:r>
            <a:r>
              <a:rPr lang="en-US" sz="1100" dirty="0" smtClean="0"/>
              <a:t>%2==0</a:t>
            </a:r>
          </a:p>
        </p:txBody>
      </p:sp>
      <p:cxnSp>
        <p:nvCxnSpPr>
          <p:cNvPr id="6" name="Straight Arrow Connector 5"/>
          <p:cNvCxnSpPr>
            <a:stCxn id="5" idx="1"/>
          </p:cNvCxnSpPr>
          <p:nvPr/>
        </p:nvCxnSpPr>
        <p:spPr>
          <a:xfrm flipH="1">
            <a:off x="593557" y="4726056"/>
            <a:ext cx="234027" cy="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5" idx="3"/>
          </p:cNvCxnSpPr>
          <p:nvPr/>
        </p:nvCxnSpPr>
        <p:spPr>
          <a:xfrm>
            <a:off x="2375757" y="4726056"/>
            <a:ext cx="252028" cy="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83948" y="4384019"/>
            <a:ext cx="7649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200" dirty="0" smtClean="0"/>
              <a:t>ТАЧНО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249744" y="4384018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200" dirty="0" smtClean="0"/>
              <a:t>НЕТАЧНО</a:t>
            </a:r>
            <a:endParaRPr lang="en-US" sz="1200" dirty="0"/>
          </a:p>
        </p:txBody>
      </p:sp>
      <p:sp>
        <p:nvSpPr>
          <p:cNvPr id="16" name="Flowchart: Terminator 15"/>
          <p:cNvSpPr/>
          <p:nvPr/>
        </p:nvSpPr>
        <p:spPr>
          <a:xfrm>
            <a:off x="737575" y="2836021"/>
            <a:ext cx="1728192" cy="216024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200" dirty="0" smtClean="0"/>
              <a:t>ПОЧЕТАК</a:t>
            </a:r>
            <a:endParaRPr lang="en-US" sz="1200" dirty="0"/>
          </a:p>
        </p:txBody>
      </p:sp>
      <p:sp>
        <p:nvSpPr>
          <p:cNvPr id="17" name="Flowchart: Process 16"/>
          <p:cNvSpPr/>
          <p:nvPr/>
        </p:nvSpPr>
        <p:spPr>
          <a:xfrm>
            <a:off x="323529" y="3242172"/>
            <a:ext cx="2556284" cy="322457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200" dirty="0" smtClean="0"/>
              <a:t>Целобројни Х</a:t>
            </a:r>
          </a:p>
        </p:txBody>
      </p:sp>
      <p:cxnSp>
        <p:nvCxnSpPr>
          <p:cNvPr id="18" name="Straight Arrow Connector 17"/>
          <p:cNvCxnSpPr>
            <a:stCxn id="17" idx="2"/>
            <a:endCxn id="19" idx="0"/>
          </p:cNvCxnSpPr>
          <p:nvPr/>
        </p:nvCxnSpPr>
        <p:spPr>
          <a:xfrm>
            <a:off x="1601671" y="3564629"/>
            <a:ext cx="0" cy="1757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Flowchart: Manual Operation 18"/>
          <p:cNvSpPr/>
          <p:nvPr/>
        </p:nvSpPr>
        <p:spPr>
          <a:xfrm>
            <a:off x="1124617" y="3740384"/>
            <a:ext cx="954107" cy="432048"/>
          </a:xfrm>
          <a:prstGeom prst="flowChartManualOperat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/>
              <a:t>Х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16" idx="2"/>
            <a:endCxn id="17" idx="0"/>
          </p:cNvCxnSpPr>
          <p:nvPr/>
        </p:nvCxnSpPr>
        <p:spPr>
          <a:xfrm>
            <a:off x="1601671" y="3052046"/>
            <a:ext cx="0" cy="1901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9" idx="2"/>
            <a:endCxn id="5" idx="0"/>
          </p:cNvCxnSpPr>
          <p:nvPr/>
        </p:nvCxnSpPr>
        <p:spPr>
          <a:xfrm>
            <a:off x="1601671" y="4172433"/>
            <a:ext cx="0" cy="2115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37" idx="0"/>
          </p:cNvCxnSpPr>
          <p:nvPr/>
        </p:nvCxnSpPr>
        <p:spPr>
          <a:xfrm>
            <a:off x="593559" y="4726056"/>
            <a:ext cx="0" cy="2481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rapezoid 36"/>
          <p:cNvSpPr/>
          <p:nvPr/>
        </p:nvSpPr>
        <p:spPr>
          <a:xfrm>
            <a:off x="183947" y="4974209"/>
            <a:ext cx="819223" cy="586315"/>
          </a:xfrm>
          <a:prstGeom prst="trapezoi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000" dirty="0" smtClean="0"/>
              <a:t>„Х је паран“</a:t>
            </a:r>
            <a:endParaRPr lang="en-US" sz="1000" dirty="0"/>
          </a:p>
        </p:txBody>
      </p:sp>
      <p:cxnSp>
        <p:nvCxnSpPr>
          <p:cNvPr id="41" name="Straight Arrow Connector 40"/>
          <p:cNvCxnSpPr>
            <a:endCxn id="42" idx="0"/>
          </p:cNvCxnSpPr>
          <p:nvPr/>
        </p:nvCxnSpPr>
        <p:spPr>
          <a:xfrm>
            <a:off x="2627784" y="4710752"/>
            <a:ext cx="0" cy="2481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rapezoid 41"/>
          <p:cNvSpPr/>
          <p:nvPr/>
        </p:nvSpPr>
        <p:spPr>
          <a:xfrm>
            <a:off x="2143947" y="4958905"/>
            <a:ext cx="967675" cy="586315"/>
          </a:xfrm>
          <a:prstGeom prst="trapezoi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000" dirty="0"/>
              <a:t>„Х је </a:t>
            </a:r>
            <a:r>
              <a:rPr lang="sr-Cyrl-RS" sz="1000" dirty="0" smtClean="0"/>
              <a:t>непаран</a:t>
            </a:r>
            <a:r>
              <a:rPr lang="sr-Cyrl-RS" sz="1000" dirty="0"/>
              <a:t>“</a:t>
            </a:r>
            <a:endParaRPr lang="en-US" sz="1000" dirty="0"/>
          </a:p>
          <a:p>
            <a:pPr algn="ctr"/>
            <a:endParaRPr lang="en-US" sz="1000" dirty="0"/>
          </a:p>
        </p:txBody>
      </p:sp>
      <p:cxnSp>
        <p:nvCxnSpPr>
          <p:cNvPr id="48" name="Straight Arrow Connector 47"/>
          <p:cNvCxnSpPr>
            <a:stCxn id="37" idx="2"/>
          </p:cNvCxnSpPr>
          <p:nvPr/>
        </p:nvCxnSpPr>
        <p:spPr>
          <a:xfrm flipH="1">
            <a:off x="593558" y="5560523"/>
            <a:ext cx="1" cy="3819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2" idx="2"/>
          </p:cNvCxnSpPr>
          <p:nvPr/>
        </p:nvCxnSpPr>
        <p:spPr>
          <a:xfrm>
            <a:off x="2627784" y="5545220"/>
            <a:ext cx="0" cy="3972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1601669" y="5942441"/>
            <a:ext cx="102611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593559" y="5942441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1601671" y="5942441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Flowchart: Terminator 56"/>
          <p:cNvSpPr/>
          <p:nvPr/>
        </p:nvSpPr>
        <p:spPr>
          <a:xfrm>
            <a:off x="773579" y="6377736"/>
            <a:ext cx="1728192" cy="216024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200" dirty="0" smtClean="0"/>
              <a:t>КРАЈ</a:t>
            </a:r>
            <a:endParaRPr lang="en-US" sz="1200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36022"/>
            <a:ext cx="4752528" cy="3709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793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sr-Cyrl-RS" dirty="0" smtClean="0"/>
              <a:t>Испитивање парности унетог целог броја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9" y="1857375"/>
            <a:ext cx="6372225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84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Програм </a:t>
            </a:r>
            <a:r>
              <a:rPr lang="sr-Cyrl-RS" dirty="0"/>
              <a:t>за налажење </a:t>
            </a:r>
            <a:r>
              <a:rPr lang="sr-Cyrl-RS" dirty="0" smtClean="0"/>
              <a:t>претходника </a:t>
            </a:r>
            <a:r>
              <a:rPr lang="sr-Cyrl-RS" dirty="0"/>
              <a:t>неког природног </a:t>
            </a:r>
            <a:r>
              <a:rPr lang="sr-Cyrl-RS" dirty="0" smtClean="0"/>
              <a:t>броја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RS" sz="2000" dirty="0" smtClean="0"/>
              <a:t>Алгоритам:                                                            Код:</a:t>
            </a:r>
          </a:p>
          <a:p>
            <a:endParaRPr lang="sr-Cyrl-R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www.rajak.rs</a:t>
            </a:r>
            <a:endParaRPr lang="en-US"/>
          </a:p>
        </p:txBody>
      </p:sp>
      <p:sp>
        <p:nvSpPr>
          <p:cNvPr id="5" name="Flowchart: Terminator 4"/>
          <p:cNvSpPr/>
          <p:nvPr/>
        </p:nvSpPr>
        <p:spPr>
          <a:xfrm>
            <a:off x="1045601" y="2024844"/>
            <a:ext cx="1728192" cy="216024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200" dirty="0" smtClean="0"/>
              <a:t>ПОЧЕТАК</a:t>
            </a:r>
            <a:endParaRPr lang="en-US" sz="1200" dirty="0"/>
          </a:p>
        </p:txBody>
      </p:sp>
      <p:sp>
        <p:nvSpPr>
          <p:cNvPr id="6" name="Flowchart: Process 5"/>
          <p:cNvSpPr/>
          <p:nvPr/>
        </p:nvSpPr>
        <p:spPr>
          <a:xfrm>
            <a:off x="631555" y="2430995"/>
            <a:ext cx="2556284" cy="421942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200" dirty="0" smtClean="0"/>
              <a:t>Целобројни Х</a:t>
            </a:r>
          </a:p>
          <a:p>
            <a:pPr algn="ctr"/>
            <a:r>
              <a:rPr lang="sr-Cyrl-RS" sz="1200" dirty="0" smtClean="0"/>
              <a:t>Целобројни </a:t>
            </a:r>
            <a:r>
              <a:rPr lang="en-US" sz="1200" dirty="0"/>
              <a:t>P</a:t>
            </a:r>
          </a:p>
        </p:txBody>
      </p:sp>
      <p:cxnSp>
        <p:nvCxnSpPr>
          <p:cNvPr id="7" name="Straight Arrow Connector 6"/>
          <p:cNvCxnSpPr>
            <a:stCxn id="5" idx="2"/>
            <a:endCxn id="6" idx="0"/>
          </p:cNvCxnSpPr>
          <p:nvPr/>
        </p:nvCxnSpPr>
        <p:spPr>
          <a:xfrm>
            <a:off x="1909697" y="2240868"/>
            <a:ext cx="0" cy="1901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6" idx="2"/>
            <a:endCxn id="9" idx="0"/>
          </p:cNvCxnSpPr>
          <p:nvPr/>
        </p:nvCxnSpPr>
        <p:spPr>
          <a:xfrm>
            <a:off x="1909697" y="2852937"/>
            <a:ext cx="0" cy="2520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Flowchart: Manual Operation 8"/>
          <p:cNvSpPr/>
          <p:nvPr/>
        </p:nvSpPr>
        <p:spPr>
          <a:xfrm>
            <a:off x="1432644" y="3104964"/>
            <a:ext cx="954107" cy="432048"/>
          </a:xfrm>
          <a:prstGeom prst="flowChartManualOperat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/>
              <a:t>Х</a:t>
            </a:r>
            <a:endParaRPr lang="en-US" dirty="0"/>
          </a:p>
        </p:txBody>
      </p:sp>
      <p:cxnSp>
        <p:nvCxnSpPr>
          <p:cNvPr id="10" name="Straight Arrow Connector 9"/>
          <p:cNvCxnSpPr>
            <a:endCxn id="11" idx="0"/>
          </p:cNvCxnSpPr>
          <p:nvPr/>
        </p:nvCxnSpPr>
        <p:spPr>
          <a:xfrm flipH="1">
            <a:off x="3407849" y="4095075"/>
            <a:ext cx="3944" cy="3969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lowchart: Process 10"/>
          <p:cNvSpPr/>
          <p:nvPr/>
        </p:nvSpPr>
        <p:spPr>
          <a:xfrm>
            <a:off x="2480746" y="4492037"/>
            <a:ext cx="1854207" cy="360040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 = X </a:t>
            </a:r>
            <a:r>
              <a:rPr lang="sr-Cyrl-RS" dirty="0" smtClean="0"/>
              <a:t>-</a:t>
            </a:r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1" idx="2"/>
            <a:endCxn id="13" idx="0"/>
          </p:cNvCxnSpPr>
          <p:nvPr/>
        </p:nvCxnSpPr>
        <p:spPr>
          <a:xfrm>
            <a:off x="3407850" y="4852077"/>
            <a:ext cx="7889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rapezoid 12"/>
          <p:cNvSpPr/>
          <p:nvPr/>
        </p:nvSpPr>
        <p:spPr>
          <a:xfrm>
            <a:off x="2875679" y="5212117"/>
            <a:ext cx="1080120" cy="504056"/>
          </a:xfrm>
          <a:prstGeom prst="trapezoi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3" idx="2"/>
          </p:cNvCxnSpPr>
          <p:nvPr/>
        </p:nvCxnSpPr>
        <p:spPr>
          <a:xfrm>
            <a:off x="3415739" y="5716172"/>
            <a:ext cx="0" cy="269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Flowchart: Terminator 14"/>
          <p:cNvSpPr/>
          <p:nvPr/>
        </p:nvSpPr>
        <p:spPr>
          <a:xfrm>
            <a:off x="1135611" y="6273316"/>
            <a:ext cx="1728192" cy="216024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200" dirty="0" smtClean="0"/>
              <a:t>КРАЈ</a:t>
            </a:r>
            <a:endParaRPr lang="en-US" sz="1200" dirty="0"/>
          </a:p>
        </p:txBody>
      </p:sp>
      <p:cxnSp>
        <p:nvCxnSpPr>
          <p:cNvPr id="17" name="Straight Arrow Connector 16"/>
          <p:cNvCxnSpPr>
            <a:stCxn id="9" idx="2"/>
          </p:cNvCxnSpPr>
          <p:nvPr/>
        </p:nvCxnSpPr>
        <p:spPr>
          <a:xfrm>
            <a:off x="1909697" y="3537012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Flowchart: Decision 17"/>
          <p:cNvSpPr/>
          <p:nvPr/>
        </p:nvSpPr>
        <p:spPr>
          <a:xfrm>
            <a:off x="1279627" y="3753036"/>
            <a:ext cx="1224136" cy="684076"/>
          </a:xfrm>
          <a:prstGeom prst="flowChartDecis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X==1</a:t>
            </a:r>
            <a:endParaRPr lang="en-US" sz="1200" dirty="0"/>
          </a:p>
        </p:txBody>
      </p:sp>
      <p:cxnSp>
        <p:nvCxnSpPr>
          <p:cNvPr id="20" name="Straight Arrow Connector 19"/>
          <p:cNvCxnSpPr>
            <a:stCxn id="18" idx="1"/>
          </p:cNvCxnSpPr>
          <p:nvPr/>
        </p:nvCxnSpPr>
        <p:spPr>
          <a:xfrm flipH="1">
            <a:off x="847579" y="4095074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8" idx="3"/>
          </p:cNvCxnSpPr>
          <p:nvPr/>
        </p:nvCxnSpPr>
        <p:spPr>
          <a:xfrm>
            <a:off x="2503765" y="4095074"/>
            <a:ext cx="9119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847579" y="4095074"/>
            <a:ext cx="0" cy="5068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rapezoid 30"/>
          <p:cNvSpPr/>
          <p:nvPr/>
        </p:nvSpPr>
        <p:spPr>
          <a:xfrm>
            <a:off x="103873" y="4596779"/>
            <a:ext cx="1487411" cy="710620"/>
          </a:xfrm>
          <a:prstGeom prst="trapezoi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“X</a:t>
            </a:r>
            <a:r>
              <a:rPr lang="sr-Latn-RS" sz="1050" dirty="0" smtClean="0"/>
              <a:t> </a:t>
            </a:r>
            <a:r>
              <a:rPr lang="sr-Cyrl-RS" sz="1050" dirty="0" smtClean="0"/>
              <a:t>нема претходника, Х је први природни број“</a:t>
            </a:r>
          </a:p>
        </p:txBody>
      </p:sp>
      <p:cxnSp>
        <p:nvCxnSpPr>
          <p:cNvPr id="42" name="Straight Arrow Connector 41"/>
          <p:cNvCxnSpPr>
            <a:stCxn id="31" idx="2"/>
          </p:cNvCxnSpPr>
          <p:nvPr/>
        </p:nvCxnSpPr>
        <p:spPr>
          <a:xfrm flipH="1">
            <a:off x="847578" y="5307398"/>
            <a:ext cx="1" cy="6778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847577" y="5985284"/>
            <a:ext cx="115213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1999707" y="5985284"/>
            <a:ext cx="140814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15" idx="0"/>
          </p:cNvCxnSpPr>
          <p:nvPr/>
        </p:nvCxnSpPr>
        <p:spPr>
          <a:xfrm>
            <a:off x="1999707" y="5985285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316094"/>
            <a:ext cx="4536504" cy="3142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756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 animBg="1"/>
      <p:bldP spid="13" grpId="0" animBg="1"/>
      <p:bldP spid="15" grpId="0" animBg="1"/>
      <p:bldP spid="18" grpId="0" animBg="1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www.rajak.rs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sr-Cyrl-RS" dirty="0" smtClean="0"/>
              <a:t>Програм </a:t>
            </a:r>
            <a:r>
              <a:rPr lang="sr-Cyrl-RS" dirty="0"/>
              <a:t>за налажење </a:t>
            </a:r>
            <a:r>
              <a:rPr lang="sr-Cyrl-RS" dirty="0" smtClean="0"/>
              <a:t>претходника </a:t>
            </a:r>
            <a:r>
              <a:rPr lang="sr-Cyrl-RS" dirty="0"/>
              <a:t>неког природног </a:t>
            </a:r>
            <a:r>
              <a:rPr lang="sr-Cyrl-RS" dirty="0" smtClean="0"/>
              <a:t>броја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1484784"/>
            <a:ext cx="63722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073" y="3789041"/>
            <a:ext cx="6391275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851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Cyrl-RS" dirty="0" smtClean="0"/>
              <a:t>Низ посебних исказа, али се од свих бира први тачан или ако нема ниједног тачног се иде на </a:t>
            </a:r>
            <a:r>
              <a:rPr lang="en-US" dirty="0" smtClean="0"/>
              <a:t>else</a:t>
            </a:r>
            <a:r>
              <a:rPr lang="sr-Cyrl-R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www.rajak.rs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7544" y="269776"/>
            <a:ext cx="7467600" cy="1143000"/>
          </a:xfrm>
        </p:spPr>
        <p:txBody>
          <a:bodyPr/>
          <a:lstStyle/>
          <a:p>
            <a:r>
              <a:rPr lang="sr-Cyrl-RS" dirty="0" smtClean="0">
                <a:latin typeface="+mn-lt"/>
              </a:rPr>
              <a:t>Контрола тока програма</a:t>
            </a:r>
            <a:endParaRPr lang="en-US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9842" y="889556"/>
            <a:ext cx="2768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j-lt"/>
              </a:rPr>
              <a:t>if - else if - else </a:t>
            </a:r>
            <a:endParaRPr lang="en-US" sz="2800" dirty="0">
              <a:latin typeface="+mj-lt"/>
            </a:endParaRPr>
          </a:p>
        </p:txBody>
      </p:sp>
      <p:sp>
        <p:nvSpPr>
          <p:cNvPr id="9" name="Flowchart: Decision 8"/>
          <p:cNvSpPr/>
          <p:nvPr/>
        </p:nvSpPr>
        <p:spPr>
          <a:xfrm>
            <a:off x="2627784" y="3293368"/>
            <a:ext cx="1224136" cy="864096"/>
          </a:xfrm>
          <a:prstGeom prst="flowChartDecis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050" dirty="0" smtClean="0"/>
              <a:t>исказ2</a:t>
            </a:r>
            <a:endParaRPr lang="en-US" sz="1050" dirty="0"/>
          </a:p>
        </p:txBody>
      </p:sp>
      <p:sp>
        <p:nvSpPr>
          <p:cNvPr id="10" name="Flowchart: Decision 9"/>
          <p:cNvSpPr/>
          <p:nvPr/>
        </p:nvSpPr>
        <p:spPr>
          <a:xfrm>
            <a:off x="1051992" y="3293368"/>
            <a:ext cx="1224136" cy="864096"/>
          </a:xfrm>
          <a:prstGeom prst="flowChartDecis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050" dirty="0" smtClean="0"/>
              <a:t>исказ1</a:t>
            </a:r>
            <a:endParaRPr lang="en-US" sz="1050" dirty="0"/>
          </a:p>
        </p:txBody>
      </p:sp>
      <p:cxnSp>
        <p:nvCxnSpPr>
          <p:cNvPr id="12" name="Straight Arrow Connector 11"/>
          <p:cNvCxnSpPr>
            <a:stCxn id="10" idx="3"/>
            <a:endCxn id="9" idx="1"/>
          </p:cNvCxnSpPr>
          <p:nvPr/>
        </p:nvCxnSpPr>
        <p:spPr>
          <a:xfrm>
            <a:off x="2276128" y="3725416"/>
            <a:ext cx="3516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" idx="3"/>
          </p:cNvCxnSpPr>
          <p:nvPr/>
        </p:nvCxnSpPr>
        <p:spPr>
          <a:xfrm>
            <a:off x="3851920" y="3725416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0" idx="2"/>
          </p:cNvCxnSpPr>
          <p:nvPr/>
        </p:nvCxnSpPr>
        <p:spPr>
          <a:xfrm>
            <a:off x="1664060" y="4157464"/>
            <a:ext cx="0" cy="3516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2"/>
          </p:cNvCxnSpPr>
          <p:nvPr/>
        </p:nvCxnSpPr>
        <p:spPr>
          <a:xfrm>
            <a:off x="3239852" y="4157464"/>
            <a:ext cx="0" cy="3516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139952" y="3725416"/>
            <a:ext cx="0" cy="13597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3239853" y="5085184"/>
            <a:ext cx="9001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Flowchart: Process 22"/>
          <p:cNvSpPr/>
          <p:nvPr/>
        </p:nvSpPr>
        <p:spPr>
          <a:xfrm>
            <a:off x="1187624" y="4464763"/>
            <a:ext cx="936104" cy="288032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200" dirty="0" smtClean="0"/>
              <a:t>радња1</a:t>
            </a:r>
            <a:endParaRPr lang="en-US" sz="1200" dirty="0"/>
          </a:p>
        </p:txBody>
      </p:sp>
      <p:sp>
        <p:nvSpPr>
          <p:cNvPr id="24" name="Flowchart: Process 23"/>
          <p:cNvSpPr/>
          <p:nvPr/>
        </p:nvSpPr>
        <p:spPr>
          <a:xfrm>
            <a:off x="2771800" y="4477309"/>
            <a:ext cx="936104" cy="288032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200" dirty="0" smtClean="0"/>
              <a:t>радња2</a:t>
            </a:r>
            <a:endParaRPr lang="en-US" sz="1200" dirty="0"/>
          </a:p>
        </p:txBody>
      </p:sp>
      <p:cxnSp>
        <p:nvCxnSpPr>
          <p:cNvPr id="27" name="Straight Arrow Connector 26"/>
          <p:cNvCxnSpPr>
            <a:stCxn id="23" idx="2"/>
          </p:cNvCxnSpPr>
          <p:nvPr/>
        </p:nvCxnSpPr>
        <p:spPr>
          <a:xfrm>
            <a:off x="1655676" y="4752795"/>
            <a:ext cx="0" cy="3323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4" idx="2"/>
          </p:cNvCxnSpPr>
          <p:nvPr/>
        </p:nvCxnSpPr>
        <p:spPr>
          <a:xfrm>
            <a:off x="3239852" y="4765341"/>
            <a:ext cx="0" cy="3198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664061" y="5085184"/>
            <a:ext cx="8917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2555777" y="5085184"/>
            <a:ext cx="6840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555776" y="5085184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058259" y="3283316"/>
            <a:ext cx="7873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200" dirty="0" smtClean="0"/>
              <a:t>нетачан</a:t>
            </a:r>
            <a:endParaRPr lang="en-US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3851922" y="3307269"/>
            <a:ext cx="7873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200" dirty="0" smtClean="0"/>
              <a:t>нетачан</a:t>
            </a:r>
            <a:endParaRPr lang="en-US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539554" y="4065290"/>
            <a:ext cx="6142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200" dirty="0" smtClean="0"/>
              <a:t>тачан</a:t>
            </a:r>
            <a:endParaRPr lang="en-US" sz="1200" dirty="0"/>
          </a:p>
        </p:txBody>
      </p:sp>
      <p:sp>
        <p:nvSpPr>
          <p:cNvPr id="43" name="TextBox 42"/>
          <p:cNvSpPr txBox="1"/>
          <p:nvPr/>
        </p:nvSpPr>
        <p:spPr>
          <a:xfrm>
            <a:off x="2320650" y="4045932"/>
            <a:ext cx="6142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200" dirty="0" smtClean="0"/>
              <a:t>тачан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9440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603448"/>
            <a:ext cx="7467600" cy="1143000"/>
          </a:xfrm>
        </p:spPr>
        <p:txBody>
          <a:bodyPr>
            <a:normAutofit/>
          </a:bodyPr>
          <a:lstStyle/>
          <a:p>
            <a:r>
              <a:rPr lang="sr-Cyrl-RS" sz="2400" dirty="0" smtClean="0"/>
              <a:t>Структура кода „здраво, свете“</a:t>
            </a:r>
            <a:r>
              <a:rPr lang="sr-Cyrl-RS" sz="2400" dirty="0"/>
              <a:t>програма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www.rajak.rs</a:t>
            </a:r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89758"/>
            <a:ext cx="8172400" cy="6260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922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www.rajak.rs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1" y="1700809"/>
            <a:ext cx="22002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39" y="2276872"/>
            <a:ext cx="7553325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Испис природе решења квадратне једначине на основу дискриминанте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04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Дискриминанта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𝐷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-4∙a∙c</a:t>
                </a:r>
                <a:br>
                  <a:rPr lang="en-US" dirty="0" smtClean="0"/>
                </a:br>
                <a:endParaRPr lang="en-US" dirty="0" smtClean="0"/>
              </a:p>
              <a:p>
                <a:r>
                  <a:rPr lang="sr-Cyrl-RS" dirty="0" smtClean="0"/>
                  <a:t>За </a:t>
                </a:r>
                <a:r>
                  <a:rPr lang="en-US" dirty="0" smtClean="0"/>
                  <a:t>D&gt;0 </a:t>
                </a:r>
                <a:r>
                  <a:rPr lang="sr-Cyrl-RS" dirty="0" smtClean="0"/>
                  <a:t>, једначина има 2 различита реална решења</a:t>
                </a:r>
              </a:p>
              <a:p>
                <a:r>
                  <a:rPr lang="sr-Cyrl-RS" dirty="0" smtClean="0"/>
                  <a:t>За </a:t>
                </a:r>
                <a:r>
                  <a:rPr lang="en-US" dirty="0" smtClean="0"/>
                  <a:t>D=</a:t>
                </a:r>
                <a:r>
                  <a:rPr lang="sr-Cyrl-RS" dirty="0" smtClean="0"/>
                  <a:t>0, једначина има 2 иста реална решења</a:t>
                </a:r>
              </a:p>
              <a:p>
                <a:r>
                  <a:rPr lang="sr-Cyrl-RS" dirty="0" smtClean="0"/>
                  <a:t>За </a:t>
                </a:r>
                <a:r>
                  <a:rPr lang="en-US" dirty="0" smtClean="0"/>
                  <a:t>D&lt;0, </a:t>
                </a:r>
                <a:r>
                  <a:rPr lang="sr-Cyrl-RS" dirty="0" smtClean="0"/>
                  <a:t>једначина има само комплексна решења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327" t="-10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www.rajak.rs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5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63305"/>
            <a:ext cx="3692445" cy="4273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Испис природе решења квадратне једначине на основу дискриминанте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www.rajak.rs</a:t>
            </a:r>
            <a:endParaRPr lang="en-US"/>
          </a:p>
        </p:txBody>
      </p:sp>
      <p:sp>
        <p:nvSpPr>
          <p:cNvPr id="5" name="Flowchart: Terminator 4"/>
          <p:cNvSpPr/>
          <p:nvPr/>
        </p:nvSpPr>
        <p:spPr>
          <a:xfrm>
            <a:off x="539552" y="1556792"/>
            <a:ext cx="1656184" cy="360040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ПОЧЕТАК</a:t>
            </a:r>
          </a:p>
        </p:txBody>
      </p:sp>
      <p:cxnSp>
        <p:nvCxnSpPr>
          <p:cNvPr id="7" name="Straight Arrow Connector 6"/>
          <p:cNvCxnSpPr>
            <a:stCxn id="5" idx="2"/>
          </p:cNvCxnSpPr>
          <p:nvPr/>
        </p:nvCxnSpPr>
        <p:spPr>
          <a:xfrm>
            <a:off x="1367644" y="1916833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Flowchart: Manual Operation 7"/>
          <p:cNvSpPr/>
          <p:nvPr/>
        </p:nvSpPr>
        <p:spPr>
          <a:xfrm>
            <a:off x="827584" y="2893112"/>
            <a:ext cx="1080120" cy="216024"/>
          </a:xfrm>
          <a:prstGeom prst="flowChartManualOperat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a, b, c</a:t>
            </a:r>
            <a:endParaRPr lang="en-US" sz="1200" dirty="0"/>
          </a:p>
        </p:txBody>
      </p:sp>
      <p:cxnSp>
        <p:nvCxnSpPr>
          <p:cNvPr id="13" name="Straight Arrow Connector 12"/>
          <p:cNvCxnSpPr>
            <a:stCxn id="8" idx="2"/>
          </p:cNvCxnSpPr>
          <p:nvPr/>
        </p:nvCxnSpPr>
        <p:spPr>
          <a:xfrm>
            <a:off x="1367644" y="3109136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Flowchart: Process 16"/>
          <p:cNvSpPr/>
          <p:nvPr/>
        </p:nvSpPr>
        <p:spPr>
          <a:xfrm>
            <a:off x="665567" y="2174764"/>
            <a:ext cx="1404156" cy="432048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200" dirty="0" smtClean="0"/>
              <a:t>Реални а</a:t>
            </a:r>
            <a:r>
              <a:rPr lang="en-US" sz="1200" dirty="0" smtClean="0"/>
              <a:t>, b, c</a:t>
            </a:r>
            <a:r>
              <a:rPr lang="sr-Cyrl-RS" sz="1200" dirty="0" smtClean="0"/>
              <a:t>,</a:t>
            </a:r>
            <a:r>
              <a:rPr lang="en-US" sz="1200" dirty="0" smtClean="0"/>
              <a:t> D</a:t>
            </a:r>
            <a:endParaRPr lang="en-US" sz="1200" dirty="0"/>
          </a:p>
        </p:txBody>
      </p:sp>
      <p:cxnSp>
        <p:nvCxnSpPr>
          <p:cNvPr id="19" name="Straight Arrow Connector 18"/>
          <p:cNvCxnSpPr>
            <a:stCxn id="17" idx="2"/>
            <a:endCxn id="8" idx="0"/>
          </p:cNvCxnSpPr>
          <p:nvPr/>
        </p:nvCxnSpPr>
        <p:spPr>
          <a:xfrm>
            <a:off x="1367644" y="2606813"/>
            <a:ext cx="0" cy="286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Flowchart: Process 19"/>
          <p:cNvSpPr/>
          <p:nvPr/>
        </p:nvSpPr>
        <p:spPr>
          <a:xfrm>
            <a:off x="683568" y="3327960"/>
            <a:ext cx="1368152" cy="288032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D=(b*b) – 4*a*c</a:t>
            </a:r>
            <a:endParaRPr lang="en-US" sz="1100" dirty="0"/>
          </a:p>
        </p:txBody>
      </p:sp>
      <p:cxnSp>
        <p:nvCxnSpPr>
          <p:cNvPr id="22" name="Straight Arrow Connector 21"/>
          <p:cNvCxnSpPr>
            <a:stCxn id="20" idx="2"/>
            <a:endCxn id="23" idx="0"/>
          </p:cNvCxnSpPr>
          <p:nvPr/>
        </p:nvCxnSpPr>
        <p:spPr>
          <a:xfrm>
            <a:off x="1367644" y="3615992"/>
            <a:ext cx="0" cy="2283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Flowchart: Decision 22"/>
          <p:cNvSpPr/>
          <p:nvPr/>
        </p:nvSpPr>
        <p:spPr>
          <a:xfrm>
            <a:off x="791580" y="3844293"/>
            <a:ext cx="1152128" cy="792088"/>
          </a:xfrm>
          <a:prstGeom prst="flowChartDecis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D&gt;0</a:t>
            </a:r>
            <a:endParaRPr lang="en-US" sz="1400" dirty="0"/>
          </a:p>
        </p:txBody>
      </p:sp>
      <p:cxnSp>
        <p:nvCxnSpPr>
          <p:cNvPr id="29" name="Straight Arrow Connector 28"/>
          <p:cNvCxnSpPr>
            <a:stCxn id="23" idx="3"/>
          </p:cNvCxnSpPr>
          <p:nvPr/>
        </p:nvCxnSpPr>
        <p:spPr>
          <a:xfrm>
            <a:off x="1943709" y="4240336"/>
            <a:ext cx="5400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Flowchart: Decision 29"/>
          <p:cNvSpPr/>
          <p:nvPr/>
        </p:nvSpPr>
        <p:spPr>
          <a:xfrm>
            <a:off x="2473229" y="3799911"/>
            <a:ext cx="1152128" cy="880852"/>
          </a:xfrm>
          <a:prstGeom prst="flowChartDecis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D==0</a:t>
            </a:r>
            <a:endParaRPr lang="en-US" sz="1200" dirty="0"/>
          </a:p>
        </p:txBody>
      </p:sp>
      <p:cxnSp>
        <p:nvCxnSpPr>
          <p:cNvPr id="32" name="Straight Arrow Connector 31"/>
          <p:cNvCxnSpPr>
            <a:stCxn id="30" idx="3"/>
          </p:cNvCxnSpPr>
          <p:nvPr/>
        </p:nvCxnSpPr>
        <p:spPr>
          <a:xfrm>
            <a:off x="3625358" y="4240336"/>
            <a:ext cx="8903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515683" y="4220316"/>
            <a:ext cx="0" cy="6465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0" idx="2"/>
          </p:cNvCxnSpPr>
          <p:nvPr/>
        </p:nvCxnSpPr>
        <p:spPr>
          <a:xfrm>
            <a:off x="3049293" y="4680763"/>
            <a:ext cx="0" cy="2061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3" idx="2"/>
          </p:cNvCxnSpPr>
          <p:nvPr/>
        </p:nvCxnSpPr>
        <p:spPr>
          <a:xfrm>
            <a:off x="1367644" y="4636381"/>
            <a:ext cx="0" cy="2504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rapezoid 47"/>
          <p:cNvSpPr/>
          <p:nvPr/>
        </p:nvSpPr>
        <p:spPr>
          <a:xfrm>
            <a:off x="773578" y="4888332"/>
            <a:ext cx="1206135" cy="628900"/>
          </a:xfrm>
          <a:prstGeom prst="trapezoi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“</a:t>
            </a:r>
            <a:r>
              <a:rPr lang="sr-Cyrl-RS" sz="1100" dirty="0"/>
              <a:t>Р</a:t>
            </a:r>
            <a:r>
              <a:rPr lang="sr-Cyrl-RS" sz="1100" dirty="0" smtClean="0"/>
              <a:t>азличита</a:t>
            </a:r>
            <a:r>
              <a:rPr lang="en-US" sz="1100" dirty="0" smtClean="0"/>
              <a:t> </a:t>
            </a:r>
            <a:r>
              <a:rPr lang="sr-Cyrl-RS" sz="1100" dirty="0" smtClean="0"/>
              <a:t>реална решења“</a:t>
            </a:r>
            <a:endParaRPr lang="en-US" sz="1100" dirty="0"/>
          </a:p>
        </p:txBody>
      </p:sp>
      <p:sp>
        <p:nvSpPr>
          <p:cNvPr id="50" name="Trapezoid 49"/>
          <p:cNvSpPr/>
          <p:nvPr/>
        </p:nvSpPr>
        <p:spPr>
          <a:xfrm>
            <a:off x="2453555" y="4886877"/>
            <a:ext cx="1206135" cy="628900"/>
          </a:xfrm>
          <a:prstGeom prst="trapezoi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“</a:t>
            </a:r>
            <a:r>
              <a:rPr lang="sr-Cyrl-RS" sz="1100" dirty="0" smtClean="0"/>
              <a:t>Једнака</a:t>
            </a:r>
            <a:r>
              <a:rPr lang="en-US" sz="1100" dirty="0" smtClean="0"/>
              <a:t> </a:t>
            </a:r>
            <a:r>
              <a:rPr lang="sr-Cyrl-RS" sz="1100" dirty="0" smtClean="0"/>
              <a:t>реална решења“</a:t>
            </a:r>
            <a:endParaRPr lang="en-US" sz="1100" dirty="0"/>
          </a:p>
        </p:txBody>
      </p:sp>
      <p:sp>
        <p:nvSpPr>
          <p:cNvPr id="51" name="Trapezoid 50"/>
          <p:cNvSpPr/>
          <p:nvPr/>
        </p:nvSpPr>
        <p:spPr>
          <a:xfrm>
            <a:off x="3912615" y="4884426"/>
            <a:ext cx="1206135" cy="628900"/>
          </a:xfrm>
          <a:prstGeom prst="trapezoi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“</a:t>
            </a:r>
            <a:r>
              <a:rPr lang="sr-Cyrl-RS" sz="1100" dirty="0" smtClean="0"/>
              <a:t>Нема реалних решења“</a:t>
            </a:r>
            <a:endParaRPr lang="en-US" sz="1100" dirty="0"/>
          </a:p>
        </p:txBody>
      </p:sp>
      <p:cxnSp>
        <p:nvCxnSpPr>
          <p:cNvPr id="54" name="Straight Arrow Connector 53"/>
          <p:cNvCxnSpPr>
            <a:stCxn id="51" idx="2"/>
          </p:cNvCxnSpPr>
          <p:nvPr/>
        </p:nvCxnSpPr>
        <p:spPr>
          <a:xfrm>
            <a:off x="4515683" y="5513326"/>
            <a:ext cx="0" cy="2894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3056623" y="5515776"/>
            <a:ext cx="0" cy="2894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1345995" y="5531170"/>
            <a:ext cx="0" cy="2894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1345997" y="5820658"/>
            <a:ext cx="316968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1345995" y="580526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Flowchart: Terminator 66"/>
          <p:cNvSpPr/>
          <p:nvPr/>
        </p:nvSpPr>
        <p:spPr>
          <a:xfrm>
            <a:off x="467544" y="6165304"/>
            <a:ext cx="1728192" cy="216024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200" dirty="0" smtClean="0"/>
              <a:t>КРАЈ</a:t>
            </a:r>
            <a:endParaRPr lang="en-US" sz="1200" dirty="0"/>
          </a:p>
        </p:txBody>
      </p:sp>
      <p:sp>
        <p:nvSpPr>
          <p:cNvPr id="68" name="TextBox 67"/>
          <p:cNvSpPr txBox="1"/>
          <p:nvPr/>
        </p:nvSpPr>
        <p:spPr>
          <a:xfrm>
            <a:off x="629949" y="4388314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200" dirty="0"/>
              <a:t>Т</a:t>
            </a:r>
            <a:endParaRPr lang="en-US" sz="1200" dirty="0"/>
          </a:p>
        </p:txBody>
      </p:sp>
      <p:sp>
        <p:nvSpPr>
          <p:cNvPr id="69" name="TextBox 68"/>
          <p:cNvSpPr txBox="1"/>
          <p:nvPr/>
        </p:nvSpPr>
        <p:spPr>
          <a:xfrm rot="10800000">
            <a:off x="3625357" y="3844292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200" dirty="0"/>
              <a:t>Т</a:t>
            </a:r>
            <a:endParaRPr lang="en-US" sz="1200" dirty="0"/>
          </a:p>
        </p:txBody>
      </p:sp>
      <p:sp>
        <p:nvSpPr>
          <p:cNvPr id="70" name="TextBox 69"/>
          <p:cNvSpPr txBox="1"/>
          <p:nvPr/>
        </p:nvSpPr>
        <p:spPr>
          <a:xfrm rot="10800000">
            <a:off x="1890836" y="3860926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200" dirty="0"/>
              <a:t>Т</a:t>
            </a:r>
            <a:endParaRPr lang="en-US" sz="1200" dirty="0"/>
          </a:p>
        </p:txBody>
      </p:sp>
      <p:sp>
        <p:nvSpPr>
          <p:cNvPr id="71" name="TextBox 70"/>
          <p:cNvSpPr txBox="1"/>
          <p:nvPr/>
        </p:nvSpPr>
        <p:spPr>
          <a:xfrm>
            <a:off x="2483768" y="4508783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200" dirty="0"/>
              <a:t>Т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465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Испис природе решења квадратне једначине на основу дискриминанте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1412777"/>
            <a:ext cx="6296025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941168"/>
            <a:ext cx="63912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068960"/>
            <a:ext cx="6257925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359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>
          <a:xfrm rot="5400000">
            <a:off x="7066696" y="2441096"/>
            <a:ext cx="3200400" cy="365760"/>
          </a:xfrm>
        </p:spPr>
        <p:txBody>
          <a:bodyPr/>
          <a:lstStyle/>
          <a:p>
            <a:r>
              <a:rPr lang="en-US" smtClean="0"/>
              <a:t>www.rajak.rs</a:t>
            </a:r>
            <a:endParaRPr lang="en-US"/>
          </a:p>
        </p:txBody>
      </p:sp>
      <p:sp>
        <p:nvSpPr>
          <p:cNvPr id="5" name="Flowchart: Terminator 4"/>
          <p:cNvSpPr/>
          <p:nvPr/>
        </p:nvSpPr>
        <p:spPr>
          <a:xfrm>
            <a:off x="196642" y="332656"/>
            <a:ext cx="1224136" cy="216024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900" dirty="0" smtClean="0"/>
              <a:t>ПОЧЕТАК</a:t>
            </a:r>
          </a:p>
        </p:txBody>
      </p:sp>
      <p:cxnSp>
        <p:nvCxnSpPr>
          <p:cNvPr id="7" name="Straight Arrow Connector 6"/>
          <p:cNvCxnSpPr>
            <a:stCxn id="5" idx="2"/>
          </p:cNvCxnSpPr>
          <p:nvPr/>
        </p:nvCxnSpPr>
        <p:spPr>
          <a:xfrm>
            <a:off x="808710" y="548681"/>
            <a:ext cx="0" cy="2520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Flowchart: Manual Operation 7"/>
          <p:cNvSpPr/>
          <p:nvPr/>
        </p:nvSpPr>
        <p:spPr>
          <a:xfrm>
            <a:off x="273151" y="800708"/>
            <a:ext cx="1062119" cy="324036"/>
          </a:xfrm>
          <a:prstGeom prst="flowChartManualOperat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err="1" smtClean="0"/>
              <a:t>brBod</a:t>
            </a:r>
            <a:endParaRPr lang="en-US" sz="1100" dirty="0"/>
          </a:p>
        </p:txBody>
      </p:sp>
      <p:cxnSp>
        <p:nvCxnSpPr>
          <p:cNvPr id="10" name="Straight Arrow Connector 9"/>
          <p:cNvCxnSpPr>
            <a:stCxn id="8" idx="2"/>
          </p:cNvCxnSpPr>
          <p:nvPr/>
        </p:nvCxnSpPr>
        <p:spPr>
          <a:xfrm>
            <a:off x="804209" y="1124745"/>
            <a:ext cx="0" cy="2520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Flowchart: Decision 19"/>
          <p:cNvSpPr/>
          <p:nvPr/>
        </p:nvSpPr>
        <p:spPr>
          <a:xfrm>
            <a:off x="52625" y="1370466"/>
            <a:ext cx="1503167" cy="792088"/>
          </a:xfrm>
          <a:prstGeom prst="flowChartDecis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err="1" smtClean="0"/>
              <a:t>brBod</a:t>
            </a:r>
            <a:r>
              <a:rPr lang="en-US" sz="800" dirty="0" smtClean="0"/>
              <a:t>&gt;= 0 &amp;&amp; </a:t>
            </a:r>
            <a:r>
              <a:rPr lang="en-US" sz="800" dirty="0" err="1" smtClean="0"/>
              <a:t>brBod</a:t>
            </a:r>
            <a:r>
              <a:rPr lang="en-US" sz="800" dirty="0" smtClean="0"/>
              <a:t>&lt;=49</a:t>
            </a:r>
            <a:endParaRPr lang="en-US" sz="800" dirty="0"/>
          </a:p>
        </p:txBody>
      </p:sp>
      <p:sp>
        <p:nvSpPr>
          <p:cNvPr id="21" name="Flowchart: Decision 20"/>
          <p:cNvSpPr/>
          <p:nvPr/>
        </p:nvSpPr>
        <p:spPr>
          <a:xfrm>
            <a:off x="1739500" y="1370466"/>
            <a:ext cx="1503167" cy="792088"/>
          </a:xfrm>
          <a:prstGeom prst="flowChartDecis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err="1" smtClean="0"/>
              <a:t>brBod</a:t>
            </a:r>
            <a:r>
              <a:rPr lang="en-US" sz="800" dirty="0" smtClean="0"/>
              <a:t>&gt;=50&amp;&amp; </a:t>
            </a:r>
            <a:r>
              <a:rPr lang="en-US" sz="800" dirty="0" err="1" smtClean="0"/>
              <a:t>brBod</a:t>
            </a:r>
            <a:r>
              <a:rPr lang="en-US" sz="800" dirty="0" smtClean="0"/>
              <a:t>&lt;=59</a:t>
            </a:r>
            <a:endParaRPr lang="en-US" sz="800" dirty="0"/>
          </a:p>
        </p:txBody>
      </p:sp>
      <p:sp>
        <p:nvSpPr>
          <p:cNvPr id="22" name="Flowchart: Decision 21"/>
          <p:cNvSpPr/>
          <p:nvPr/>
        </p:nvSpPr>
        <p:spPr>
          <a:xfrm>
            <a:off x="3437003" y="1367652"/>
            <a:ext cx="1503167" cy="792088"/>
          </a:xfrm>
          <a:prstGeom prst="flowChartDecis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err="1" smtClean="0"/>
              <a:t>brBod</a:t>
            </a:r>
            <a:r>
              <a:rPr lang="en-US" sz="800" dirty="0" smtClean="0"/>
              <a:t>&gt;= 60 &amp;&amp; </a:t>
            </a:r>
            <a:r>
              <a:rPr lang="en-US" sz="800" dirty="0" err="1" smtClean="0"/>
              <a:t>brBod</a:t>
            </a:r>
            <a:r>
              <a:rPr lang="en-US" sz="800" dirty="0" smtClean="0"/>
              <a:t>&lt;=69</a:t>
            </a:r>
            <a:endParaRPr lang="en-US" sz="800" dirty="0"/>
          </a:p>
        </p:txBody>
      </p:sp>
      <p:sp>
        <p:nvSpPr>
          <p:cNvPr id="25" name="Flowchart: Decision 24"/>
          <p:cNvSpPr/>
          <p:nvPr/>
        </p:nvSpPr>
        <p:spPr>
          <a:xfrm>
            <a:off x="5209342" y="1385772"/>
            <a:ext cx="1503167" cy="792088"/>
          </a:xfrm>
          <a:prstGeom prst="flowChartDecis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err="1" smtClean="0"/>
              <a:t>brBod</a:t>
            </a:r>
            <a:r>
              <a:rPr lang="en-US" sz="800" dirty="0" smtClean="0"/>
              <a:t>&gt;= 70 &amp;&amp; </a:t>
            </a:r>
            <a:r>
              <a:rPr lang="en-US" sz="800" dirty="0" err="1" smtClean="0"/>
              <a:t>brBod</a:t>
            </a:r>
            <a:r>
              <a:rPr lang="en-US" sz="800" dirty="0" smtClean="0"/>
              <a:t>&lt;=79</a:t>
            </a:r>
            <a:endParaRPr lang="en-US" sz="800" dirty="0"/>
          </a:p>
        </p:txBody>
      </p:sp>
      <p:sp>
        <p:nvSpPr>
          <p:cNvPr id="26" name="Flowchart: Decision 25"/>
          <p:cNvSpPr/>
          <p:nvPr/>
        </p:nvSpPr>
        <p:spPr>
          <a:xfrm>
            <a:off x="6820094" y="1388586"/>
            <a:ext cx="1656184" cy="792088"/>
          </a:xfrm>
          <a:prstGeom prst="flowChartDecis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err="1" smtClean="0"/>
              <a:t>brBod</a:t>
            </a:r>
            <a:r>
              <a:rPr lang="en-US" sz="800" dirty="0" smtClean="0"/>
              <a:t>&gt;=80&amp;&amp; </a:t>
            </a:r>
            <a:r>
              <a:rPr lang="en-US" sz="800" dirty="0" err="1" smtClean="0"/>
              <a:t>brBod</a:t>
            </a:r>
            <a:r>
              <a:rPr lang="en-US" sz="800" dirty="0" smtClean="0"/>
              <a:t>&lt;=100</a:t>
            </a:r>
            <a:endParaRPr lang="en-US" sz="800" dirty="0"/>
          </a:p>
        </p:txBody>
      </p:sp>
      <p:cxnSp>
        <p:nvCxnSpPr>
          <p:cNvPr id="28" name="Straight Arrow Connector 27"/>
          <p:cNvCxnSpPr>
            <a:stCxn id="20" idx="3"/>
            <a:endCxn id="21" idx="1"/>
          </p:cNvCxnSpPr>
          <p:nvPr/>
        </p:nvCxnSpPr>
        <p:spPr>
          <a:xfrm>
            <a:off x="1555793" y="1766509"/>
            <a:ext cx="18370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1" idx="3"/>
            <a:endCxn id="22" idx="1"/>
          </p:cNvCxnSpPr>
          <p:nvPr/>
        </p:nvCxnSpPr>
        <p:spPr>
          <a:xfrm flipV="1">
            <a:off x="3242666" y="1763695"/>
            <a:ext cx="194336" cy="28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2" idx="3"/>
            <a:endCxn id="25" idx="1"/>
          </p:cNvCxnSpPr>
          <p:nvPr/>
        </p:nvCxnSpPr>
        <p:spPr>
          <a:xfrm>
            <a:off x="4940170" y="1763695"/>
            <a:ext cx="269171" cy="18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5" idx="3"/>
            <a:endCxn id="26" idx="1"/>
          </p:cNvCxnSpPr>
          <p:nvPr/>
        </p:nvCxnSpPr>
        <p:spPr>
          <a:xfrm>
            <a:off x="6712508" y="1781815"/>
            <a:ext cx="107587" cy="28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804208" y="3411111"/>
            <a:ext cx="802894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0" idx="2"/>
          </p:cNvCxnSpPr>
          <p:nvPr/>
        </p:nvCxnSpPr>
        <p:spPr>
          <a:xfrm>
            <a:off x="804209" y="2162554"/>
            <a:ext cx="4501" cy="4743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Trapezoid 54"/>
          <p:cNvSpPr/>
          <p:nvPr/>
        </p:nvSpPr>
        <p:spPr>
          <a:xfrm>
            <a:off x="540932" y="2636912"/>
            <a:ext cx="535560" cy="216024"/>
          </a:xfrm>
          <a:prstGeom prst="trapezoi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“1”</a:t>
            </a:r>
            <a:endParaRPr lang="en-US" sz="1200" dirty="0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2491083" y="2173638"/>
            <a:ext cx="4501" cy="4743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Trapezoid 56"/>
          <p:cNvSpPr/>
          <p:nvPr/>
        </p:nvSpPr>
        <p:spPr>
          <a:xfrm>
            <a:off x="2227804" y="2647996"/>
            <a:ext cx="535560" cy="216024"/>
          </a:xfrm>
          <a:prstGeom prst="trapezoi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“2”</a:t>
            </a:r>
            <a:endParaRPr lang="en-US" sz="1200" dirty="0"/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4188585" y="2153611"/>
            <a:ext cx="4501" cy="4743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Trapezoid 58"/>
          <p:cNvSpPr/>
          <p:nvPr/>
        </p:nvSpPr>
        <p:spPr>
          <a:xfrm>
            <a:off x="3925308" y="2627969"/>
            <a:ext cx="535560" cy="216024"/>
          </a:xfrm>
          <a:prstGeom prst="trapezoi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“3”</a:t>
            </a:r>
            <a:endParaRPr lang="en-US" sz="1200" dirty="0"/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5960924" y="2180674"/>
            <a:ext cx="4501" cy="4743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Trapezoid 60"/>
          <p:cNvSpPr/>
          <p:nvPr/>
        </p:nvSpPr>
        <p:spPr>
          <a:xfrm>
            <a:off x="5697645" y="2655032"/>
            <a:ext cx="535560" cy="216024"/>
          </a:xfrm>
          <a:prstGeom prst="trapezoi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“4”</a:t>
            </a:r>
            <a:endParaRPr lang="en-US" sz="1200" dirty="0"/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7648187" y="2162554"/>
            <a:ext cx="4501" cy="4743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rapezoid 62"/>
          <p:cNvSpPr/>
          <p:nvPr/>
        </p:nvSpPr>
        <p:spPr>
          <a:xfrm>
            <a:off x="7384908" y="2636912"/>
            <a:ext cx="535560" cy="216024"/>
          </a:xfrm>
          <a:prstGeom prst="trapezoi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“5”</a:t>
            </a:r>
            <a:endParaRPr lang="en-US" sz="1200" dirty="0"/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8776593" y="1787823"/>
            <a:ext cx="0" cy="3259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Trapezoid 66"/>
          <p:cNvSpPr/>
          <p:nvPr/>
        </p:nvSpPr>
        <p:spPr>
          <a:xfrm>
            <a:off x="8189020" y="2088849"/>
            <a:ext cx="1224136" cy="1078241"/>
          </a:xfrm>
          <a:prstGeom prst="trapezoi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“</a:t>
            </a:r>
            <a:r>
              <a:rPr lang="sr-Cyrl-RS" sz="1000" dirty="0" smtClean="0"/>
              <a:t>Лош унос! Бодови морају бити између 0 и 100“</a:t>
            </a:r>
            <a:endParaRPr lang="en-US" sz="1000" dirty="0"/>
          </a:p>
        </p:txBody>
      </p:sp>
      <p:cxnSp>
        <p:nvCxnSpPr>
          <p:cNvPr id="70" name="Straight Arrow Connector 69"/>
          <p:cNvCxnSpPr>
            <a:stCxn id="26" idx="3"/>
          </p:cNvCxnSpPr>
          <p:nvPr/>
        </p:nvCxnSpPr>
        <p:spPr>
          <a:xfrm flipV="1">
            <a:off x="8476279" y="1783223"/>
            <a:ext cx="304815" cy="14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67" idx="2"/>
          </p:cNvCxnSpPr>
          <p:nvPr/>
        </p:nvCxnSpPr>
        <p:spPr>
          <a:xfrm>
            <a:off x="8801088" y="3167090"/>
            <a:ext cx="32067" cy="216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55" idx="2"/>
          </p:cNvCxnSpPr>
          <p:nvPr/>
        </p:nvCxnSpPr>
        <p:spPr>
          <a:xfrm flipH="1">
            <a:off x="804208" y="2852936"/>
            <a:ext cx="4504" cy="558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>
            <a:off x="2486580" y="2871056"/>
            <a:ext cx="4504" cy="5400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>
            <a:off x="4188585" y="2846689"/>
            <a:ext cx="9007" cy="5644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5960926" y="2871056"/>
            <a:ext cx="4499" cy="5120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>
            <a:off x="7650438" y="2843993"/>
            <a:ext cx="4504" cy="5391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>
            <a:off x="808713" y="3411111"/>
            <a:ext cx="1" cy="2796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5" name="Flowchart: Terminator 84"/>
          <p:cNvSpPr/>
          <p:nvPr/>
        </p:nvSpPr>
        <p:spPr>
          <a:xfrm>
            <a:off x="-32897" y="3690759"/>
            <a:ext cx="1728192" cy="216024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200" dirty="0" smtClean="0"/>
              <a:t>КРАЈ</a:t>
            </a:r>
            <a:endParaRPr lang="en-US" sz="1200" dirty="0"/>
          </a:p>
        </p:txBody>
      </p:sp>
      <p:sp>
        <p:nvSpPr>
          <p:cNvPr id="86" name="TextBox 85"/>
          <p:cNvSpPr txBox="1"/>
          <p:nvPr/>
        </p:nvSpPr>
        <p:spPr>
          <a:xfrm rot="10800000">
            <a:off x="1420778" y="1367651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200" dirty="0"/>
              <a:t>Т</a:t>
            </a:r>
            <a:endParaRPr lang="en-US" sz="1200" dirty="0"/>
          </a:p>
        </p:txBody>
      </p:sp>
      <p:sp>
        <p:nvSpPr>
          <p:cNvPr id="87" name="TextBox 86"/>
          <p:cNvSpPr txBox="1"/>
          <p:nvPr/>
        </p:nvSpPr>
        <p:spPr>
          <a:xfrm rot="10800000">
            <a:off x="3069264" y="1388585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200" dirty="0"/>
              <a:t>Т</a:t>
            </a:r>
            <a:endParaRPr lang="en-US" sz="1200" dirty="0"/>
          </a:p>
        </p:txBody>
      </p:sp>
      <p:sp>
        <p:nvSpPr>
          <p:cNvPr id="88" name="TextBox 87"/>
          <p:cNvSpPr txBox="1"/>
          <p:nvPr/>
        </p:nvSpPr>
        <p:spPr>
          <a:xfrm rot="10800000" flipH="1">
            <a:off x="4411978" y="1398679"/>
            <a:ext cx="7377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200" dirty="0"/>
              <a:t>Т</a:t>
            </a:r>
            <a:endParaRPr lang="en-US" sz="1200" dirty="0"/>
          </a:p>
        </p:txBody>
      </p:sp>
      <p:sp>
        <p:nvSpPr>
          <p:cNvPr id="89" name="TextBox 88"/>
          <p:cNvSpPr txBox="1"/>
          <p:nvPr/>
        </p:nvSpPr>
        <p:spPr>
          <a:xfrm rot="10800000">
            <a:off x="6622670" y="1367651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200" dirty="0"/>
              <a:t>Т</a:t>
            </a:r>
            <a:endParaRPr lang="en-US" sz="1200" dirty="0"/>
          </a:p>
        </p:txBody>
      </p:sp>
      <p:sp>
        <p:nvSpPr>
          <p:cNvPr id="90" name="TextBox 89"/>
          <p:cNvSpPr txBox="1"/>
          <p:nvPr/>
        </p:nvSpPr>
        <p:spPr>
          <a:xfrm rot="10800000">
            <a:off x="8189020" y="1352861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200" dirty="0"/>
              <a:t>Т</a:t>
            </a:r>
            <a:endParaRPr lang="en-US" sz="1200" dirty="0"/>
          </a:p>
        </p:txBody>
      </p:sp>
      <p:sp>
        <p:nvSpPr>
          <p:cNvPr id="91" name="TextBox 90"/>
          <p:cNvSpPr txBox="1"/>
          <p:nvPr/>
        </p:nvSpPr>
        <p:spPr>
          <a:xfrm>
            <a:off x="1048010" y="2042174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200" dirty="0"/>
              <a:t>Т</a:t>
            </a:r>
            <a:endParaRPr lang="en-US" sz="1200" dirty="0"/>
          </a:p>
        </p:txBody>
      </p:sp>
      <p:sp>
        <p:nvSpPr>
          <p:cNvPr id="92" name="TextBox 91"/>
          <p:cNvSpPr txBox="1"/>
          <p:nvPr/>
        </p:nvSpPr>
        <p:spPr>
          <a:xfrm>
            <a:off x="2704293" y="2113791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200" dirty="0"/>
              <a:t>Т</a:t>
            </a:r>
            <a:endParaRPr lang="en-US" sz="1200" dirty="0"/>
          </a:p>
        </p:txBody>
      </p:sp>
      <p:sp>
        <p:nvSpPr>
          <p:cNvPr id="93" name="TextBox 92"/>
          <p:cNvSpPr txBox="1"/>
          <p:nvPr/>
        </p:nvSpPr>
        <p:spPr>
          <a:xfrm>
            <a:off x="4460866" y="2109177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200" dirty="0"/>
              <a:t>Т</a:t>
            </a:r>
            <a:endParaRPr lang="en-US" sz="1200" dirty="0"/>
          </a:p>
        </p:txBody>
      </p:sp>
      <p:sp>
        <p:nvSpPr>
          <p:cNvPr id="94" name="TextBox 93"/>
          <p:cNvSpPr txBox="1"/>
          <p:nvPr/>
        </p:nvSpPr>
        <p:spPr>
          <a:xfrm flipH="1">
            <a:off x="6227862" y="2180674"/>
            <a:ext cx="352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200" dirty="0"/>
              <a:t>Т</a:t>
            </a:r>
            <a:endParaRPr lang="en-US" sz="1200" dirty="0"/>
          </a:p>
        </p:txBody>
      </p:sp>
      <p:sp>
        <p:nvSpPr>
          <p:cNvPr id="95" name="TextBox 94"/>
          <p:cNvSpPr txBox="1"/>
          <p:nvPr/>
        </p:nvSpPr>
        <p:spPr>
          <a:xfrm>
            <a:off x="7920468" y="2173638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200" dirty="0"/>
              <a:t>Т</a:t>
            </a:r>
            <a:endParaRPr lang="en-US" sz="12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293" y="3545375"/>
            <a:ext cx="4540806" cy="3141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127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Cyrl-RS" sz="1400" dirty="0" smtClean="0"/>
              <a:t>Гранање на основу </a:t>
            </a:r>
            <a:r>
              <a:rPr lang="sr-Cyrl-RS" sz="1400" dirty="0" smtClean="0"/>
              <a:t>целобројне вредности.</a:t>
            </a:r>
          </a:p>
          <a:p>
            <a:r>
              <a:rPr lang="sr-Cyrl-RS" sz="1400" dirty="0" smtClean="0"/>
              <a:t>Унапред познате вредности променљиве на основу које се грана ток.</a:t>
            </a:r>
            <a:endParaRPr lang="sr-Cyrl-RS" sz="1400" dirty="0" smtClean="0"/>
          </a:p>
          <a:p>
            <a:endParaRPr lang="sr-Cyrl-R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www.rajak.rs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7544" y="269776"/>
            <a:ext cx="7467600" cy="1143000"/>
          </a:xfrm>
        </p:spPr>
        <p:txBody>
          <a:bodyPr/>
          <a:lstStyle/>
          <a:p>
            <a:r>
              <a:rPr lang="sr-Cyrl-RS" dirty="0" smtClean="0">
                <a:latin typeface="+mn-lt"/>
              </a:rPr>
              <a:t>Контрола тока програма</a:t>
            </a:r>
            <a:r>
              <a:rPr lang="en-US" dirty="0" smtClean="0">
                <a:latin typeface="+mn-lt"/>
              </a:rPr>
              <a:t> </a:t>
            </a:r>
            <a:endParaRPr lang="en-US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9841" y="889556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j-lt"/>
              </a:rPr>
              <a:t>switch</a:t>
            </a:r>
            <a:endParaRPr lang="en-US" sz="2800" dirty="0">
              <a:latin typeface="+mj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04863"/>
            <a:ext cx="6696744" cy="4805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889556"/>
            <a:ext cx="2852289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875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269776"/>
            <a:ext cx="7467600" cy="1143000"/>
          </a:xfrm>
        </p:spPr>
        <p:txBody>
          <a:bodyPr/>
          <a:lstStyle/>
          <a:p>
            <a:r>
              <a:rPr lang="sr-Cyrl-RS" dirty="0" smtClean="0">
                <a:latin typeface="+mn-lt"/>
              </a:rPr>
              <a:t>Контрола тока програма</a:t>
            </a:r>
            <a:r>
              <a:rPr lang="en-US" dirty="0" smtClean="0">
                <a:latin typeface="+mn-lt"/>
              </a:rPr>
              <a:t> </a:t>
            </a:r>
            <a:endParaRPr lang="en-US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9841" y="889556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j-lt"/>
              </a:rPr>
              <a:t>switch</a:t>
            </a:r>
            <a:endParaRPr lang="en-US" sz="2800" dirty="0">
              <a:latin typeface="+mj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75660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57" y="3140968"/>
            <a:ext cx="7440613" cy="138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25" y="4941168"/>
            <a:ext cx="7635875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686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Петље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Cyrl-RS" dirty="0" smtClean="0"/>
              <a:t>Омогућавају понављање одређених наредби или блокова наредби више пута.</a:t>
            </a:r>
          </a:p>
          <a:p>
            <a:r>
              <a:rPr lang="sr-Cyrl-RS" dirty="0" smtClean="0"/>
              <a:t>Смишљамо исказ, односно логичке услове на основу којих се одлучује да ли се петља треба поновити.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www.rajak.rs</a:t>
            </a:r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411760" y="3356992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763688" y="4149080"/>
            <a:ext cx="1512168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200" dirty="0" smtClean="0"/>
              <a:t>неке наредбе</a:t>
            </a:r>
            <a:endParaRPr lang="en-US" sz="12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390713" y="450912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742641" y="4869160"/>
            <a:ext cx="1512168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200" dirty="0" smtClean="0"/>
              <a:t>неке наредбе</a:t>
            </a:r>
            <a:endParaRPr lang="en-US" sz="1200" dirty="0"/>
          </a:p>
        </p:txBody>
      </p:sp>
      <p:sp>
        <p:nvSpPr>
          <p:cNvPr id="11" name="Flowchart: Decision 10"/>
          <p:cNvSpPr/>
          <p:nvPr/>
        </p:nvSpPr>
        <p:spPr>
          <a:xfrm>
            <a:off x="1778645" y="5562834"/>
            <a:ext cx="1224136" cy="936104"/>
          </a:xfrm>
          <a:prstGeom prst="flowChartDecis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200" dirty="0" smtClean="0"/>
              <a:t>исказ</a:t>
            </a:r>
            <a:endParaRPr lang="en-US" sz="1200" dirty="0"/>
          </a:p>
        </p:txBody>
      </p:sp>
      <p:cxnSp>
        <p:nvCxnSpPr>
          <p:cNvPr id="13" name="Straight Arrow Connector 12"/>
          <p:cNvCxnSpPr>
            <a:stCxn id="11" idx="3"/>
          </p:cNvCxnSpPr>
          <p:nvPr/>
        </p:nvCxnSpPr>
        <p:spPr>
          <a:xfrm>
            <a:off x="3002781" y="6030886"/>
            <a:ext cx="6120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599892" y="3789040"/>
            <a:ext cx="0" cy="22418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390714" y="3789040"/>
            <a:ext cx="124518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390714" y="522920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106579" y="5629069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/>
              <a:t>Т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390713" y="6498938"/>
            <a:ext cx="0" cy="2424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Flowchart: Decision 25"/>
          <p:cNvSpPr/>
          <p:nvPr/>
        </p:nvSpPr>
        <p:spPr>
          <a:xfrm>
            <a:off x="5148064" y="3786256"/>
            <a:ext cx="1224136" cy="936104"/>
          </a:xfrm>
          <a:prstGeom prst="flowChartDecis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200" dirty="0" smtClean="0"/>
              <a:t>исказ</a:t>
            </a:r>
            <a:endParaRPr lang="en-US" sz="1200" dirty="0"/>
          </a:p>
        </p:txBody>
      </p:sp>
      <p:cxnSp>
        <p:nvCxnSpPr>
          <p:cNvPr id="27" name="Straight Arrow Connector 26"/>
          <p:cNvCxnSpPr>
            <a:stCxn id="26" idx="2"/>
          </p:cNvCxnSpPr>
          <p:nvPr/>
        </p:nvCxnSpPr>
        <p:spPr>
          <a:xfrm>
            <a:off x="5760132" y="4722360"/>
            <a:ext cx="0" cy="237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26" idx="0"/>
          </p:cNvCxnSpPr>
          <p:nvPr/>
        </p:nvCxnSpPr>
        <p:spPr>
          <a:xfrm>
            <a:off x="5760132" y="3284984"/>
            <a:ext cx="0" cy="5012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6" idx="1"/>
          </p:cNvCxnSpPr>
          <p:nvPr/>
        </p:nvCxnSpPr>
        <p:spPr>
          <a:xfrm flipH="1">
            <a:off x="4788024" y="4254308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 rot="10800000">
            <a:off x="2674751" y="6381879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/>
              <a:t>Т</a:t>
            </a:r>
            <a:endParaRPr lang="en-US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4860032" y="4254308"/>
            <a:ext cx="0" cy="24870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5148064" y="4959536"/>
            <a:ext cx="1296144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200" dirty="0" smtClean="0"/>
              <a:t>неке наредбе</a:t>
            </a:r>
            <a:endParaRPr lang="en-US" sz="1200" dirty="0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5775089" y="531957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127017" y="5679616"/>
            <a:ext cx="1317191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200" dirty="0" smtClean="0"/>
              <a:t>неке наредбе</a:t>
            </a:r>
            <a:endParaRPr lang="en-US" sz="1200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5775090" y="603965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760132" y="6391171"/>
            <a:ext cx="1044116" cy="8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6804248" y="4254308"/>
            <a:ext cx="0" cy="21861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6372200" y="4254308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981781" y="455265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/>
              <a:t>Т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 rot="10800000">
            <a:off x="4860032" y="376068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/>
              <a:t>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37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</a:t>
            </a:r>
            <a:r>
              <a:rPr lang="sr-Cyrl-RS" dirty="0" smtClean="0"/>
              <a:t> (унапред познат број итерација)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Cyrl-RS" dirty="0" smtClean="0"/>
              <a:t>Уводи се бројач за бројање пролазака кроз петљу. Пролази се док бројач не дође до жељеног броја пролаза.</a:t>
            </a:r>
          </a:p>
          <a:p>
            <a:r>
              <a:rPr lang="sr-Cyrl-RS" dirty="0" smtClean="0"/>
              <a:t>Након сваког пролаза</a:t>
            </a:r>
            <a:br>
              <a:rPr lang="sr-Cyrl-RS" dirty="0" smtClean="0"/>
            </a:br>
            <a:r>
              <a:rPr lang="sr-Cyrl-RS" dirty="0" smtClean="0"/>
              <a:t>кроз петљу се увећава</a:t>
            </a:r>
            <a:br>
              <a:rPr lang="sr-Cyrl-RS" dirty="0" smtClean="0"/>
            </a:br>
            <a:r>
              <a:rPr lang="sr-Cyrl-RS" dirty="0" smtClean="0"/>
              <a:t>бројач и проверава</a:t>
            </a:r>
            <a:r>
              <a:rPr lang="sr-Cyrl-RS" dirty="0"/>
              <a:t/>
            </a:r>
            <a:br>
              <a:rPr lang="sr-Cyrl-RS" dirty="0"/>
            </a:br>
            <a:r>
              <a:rPr lang="sr-Cyrl-RS" dirty="0" smtClean="0"/>
              <a:t>тачност услова.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www.rajak.rs</a:t>
            </a:r>
            <a:endParaRPr lang="en-US"/>
          </a:p>
        </p:txBody>
      </p:sp>
      <p:sp>
        <p:nvSpPr>
          <p:cNvPr id="5" name="Flowchart: Decision 4"/>
          <p:cNvSpPr/>
          <p:nvPr/>
        </p:nvSpPr>
        <p:spPr>
          <a:xfrm>
            <a:off x="4915919" y="3016596"/>
            <a:ext cx="1573727" cy="936104"/>
          </a:xfrm>
          <a:prstGeom prst="flowChartDecisi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000" dirty="0" smtClean="0"/>
              <a:t>бројач</a:t>
            </a:r>
            <a:r>
              <a:rPr lang="en-US" sz="1000" dirty="0" smtClean="0"/>
              <a:t>&lt;10</a:t>
            </a:r>
            <a:endParaRPr lang="en-US" sz="1000" dirty="0"/>
          </a:p>
        </p:txBody>
      </p:sp>
      <p:cxnSp>
        <p:nvCxnSpPr>
          <p:cNvPr id="6" name="Straight Arrow Connector 5"/>
          <p:cNvCxnSpPr>
            <a:stCxn id="5" idx="2"/>
          </p:cNvCxnSpPr>
          <p:nvPr/>
        </p:nvCxnSpPr>
        <p:spPr>
          <a:xfrm flipH="1">
            <a:off x="5702782" y="3952700"/>
            <a:ext cx="1" cy="237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endCxn id="5" idx="0"/>
          </p:cNvCxnSpPr>
          <p:nvPr/>
        </p:nvCxnSpPr>
        <p:spPr>
          <a:xfrm>
            <a:off x="5527988" y="2515324"/>
            <a:ext cx="174795" cy="5012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1"/>
          </p:cNvCxnSpPr>
          <p:nvPr/>
        </p:nvCxnSpPr>
        <p:spPr>
          <a:xfrm flipH="1">
            <a:off x="4555881" y="3484648"/>
            <a:ext cx="36003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577525" y="3484648"/>
            <a:ext cx="0" cy="24870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158513" y="4189876"/>
            <a:ext cx="1296144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200" dirty="0" smtClean="0"/>
              <a:t>неке наредбе</a:t>
            </a:r>
            <a:endParaRPr lang="en-US" sz="12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702782" y="4546703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044187" y="4909956"/>
            <a:ext cx="1317191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200" dirty="0" smtClean="0"/>
              <a:t>неке наредбе</a:t>
            </a:r>
            <a:endParaRPr lang="en-US" sz="12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691528" y="5261471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641723" y="5604461"/>
            <a:ext cx="126808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6477764" y="3501008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116103" y="379535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/>
              <a:t>Т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 rot="10800000">
            <a:off x="4870481" y="301659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/>
              <a:t>Т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181620" y="2515324"/>
            <a:ext cx="1296144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200" dirty="0" smtClean="0"/>
              <a:t>бројач</a:t>
            </a:r>
            <a:r>
              <a:rPr lang="en-US" sz="1200" dirty="0" smtClean="0"/>
              <a:t>=0</a:t>
            </a:r>
            <a:endParaRPr lang="en-US" sz="1200" dirty="0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6909812" y="3484648"/>
            <a:ext cx="0" cy="21368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681996" y="4193039"/>
            <a:ext cx="1634420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200" dirty="0" smtClean="0"/>
              <a:t>бројач=бројач+1</a:t>
            </a:r>
            <a:endParaRPr lang="en-US" sz="1200" dirty="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6909812" y="4546703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54595"/>
            <a:ext cx="3825712" cy="2299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46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ИСПИС 10 ПУТА ЗДРАВО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www.rajak.rs</a:t>
            </a:r>
            <a:endParaRPr lang="en-US"/>
          </a:p>
        </p:txBody>
      </p:sp>
      <p:sp>
        <p:nvSpPr>
          <p:cNvPr id="5" name="Flowchart: Decision 4"/>
          <p:cNvSpPr/>
          <p:nvPr/>
        </p:nvSpPr>
        <p:spPr>
          <a:xfrm>
            <a:off x="4915919" y="3016596"/>
            <a:ext cx="1573727" cy="936104"/>
          </a:xfrm>
          <a:prstGeom prst="flowChartDecisi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000" dirty="0" smtClean="0"/>
              <a:t>бројач</a:t>
            </a:r>
            <a:r>
              <a:rPr lang="en-US" sz="1000" dirty="0" smtClean="0"/>
              <a:t>&lt;10</a:t>
            </a:r>
            <a:endParaRPr lang="en-US" sz="1000" dirty="0"/>
          </a:p>
        </p:txBody>
      </p:sp>
      <p:cxnSp>
        <p:nvCxnSpPr>
          <p:cNvPr id="6" name="Straight Arrow Connector 5"/>
          <p:cNvCxnSpPr>
            <a:stCxn id="5" idx="2"/>
            <a:endCxn id="22" idx="0"/>
          </p:cNvCxnSpPr>
          <p:nvPr/>
        </p:nvCxnSpPr>
        <p:spPr>
          <a:xfrm>
            <a:off x="5702783" y="3952700"/>
            <a:ext cx="3196" cy="3403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endCxn id="5" idx="0"/>
          </p:cNvCxnSpPr>
          <p:nvPr/>
        </p:nvCxnSpPr>
        <p:spPr>
          <a:xfrm>
            <a:off x="5527988" y="2515324"/>
            <a:ext cx="174795" cy="5012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1"/>
          </p:cNvCxnSpPr>
          <p:nvPr/>
        </p:nvCxnSpPr>
        <p:spPr>
          <a:xfrm flipH="1">
            <a:off x="4555881" y="3484648"/>
            <a:ext cx="36003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577525" y="3484648"/>
            <a:ext cx="0" cy="24870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2" idx="2"/>
          </p:cNvCxnSpPr>
          <p:nvPr/>
        </p:nvCxnSpPr>
        <p:spPr>
          <a:xfrm flipH="1">
            <a:off x="5691528" y="4941168"/>
            <a:ext cx="14451" cy="6803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641723" y="5604461"/>
            <a:ext cx="126808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477764" y="3501008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10800000">
            <a:off x="4870481" y="301659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/>
              <a:t>Т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606633" y="2515324"/>
            <a:ext cx="2198692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200" dirty="0" smtClean="0"/>
              <a:t>Целобројни бројач</a:t>
            </a:r>
            <a:r>
              <a:rPr lang="en-US" sz="1200" dirty="0" smtClean="0"/>
              <a:t>=0</a:t>
            </a:r>
            <a:endParaRPr lang="en-US" sz="1200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6909812" y="4546703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909812" y="4529653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rapezoid 21"/>
          <p:cNvSpPr/>
          <p:nvPr/>
        </p:nvSpPr>
        <p:spPr>
          <a:xfrm>
            <a:off x="5039758" y="4293096"/>
            <a:ext cx="1332442" cy="648072"/>
          </a:xfrm>
          <a:prstGeom prst="trapezoi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“</a:t>
            </a:r>
            <a:r>
              <a:rPr lang="sr-Cyrl-RS" sz="1600" dirty="0" smtClean="0"/>
              <a:t>Здраво“</a:t>
            </a:r>
            <a:endParaRPr lang="en-US" sz="1600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6909812" y="3467598"/>
            <a:ext cx="0" cy="21368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372200" y="4193039"/>
            <a:ext cx="1634420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200" dirty="0" smtClean="0"/>
              <a:t>бројач=бројач+1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6000807" y="375356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/>
              <a:t>Т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15861"/>
            <a:ext cx="412432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Flowchart: Terminator 26"/>
          <p:cNvSpPr/>
          <p:nvPr/>
        </p:nvSpPr>
        <p:spPr>
          <a:xfrm>
            <a:off x="5093911" y="2060848"/>
            <a:ext cx="1224136" cy="216024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900" dirty="0" smtClean="0"/>
              <a:t>ПОЧЕТАК</a:t>
            </a:r>
          </a:p>
        </p:txBody>
      </p:sp>
      <p:cxnSp>
        <p:nvCxnSpPr>
          <p:cNvPr id="28" name="Straight Arrow Connector 27"/>
          <p:cNvCxnSpPr>
            <a:stCxn id="27" idx="2"/>
          </p:cNvCxnSpPr>
          <p:nvPr/>
        </p:nvCxnSpPr>
        <p:spPr>
          <a:xfrm>
            <a:off x="5705979" y="2276873"/>
            <a:ext cx="0" cy="2520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35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Програм </a:t>
            </a:r>
            <a:r>
              <a:rPr lang="sr-Cyrl-RS" dirty="0"/>
              <a:t>за налажење следбеника неког природног броја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RS" dirty="0" smtClean="0"/>
              <a:t>Алгоритам:                                      Код:</a:t>
            </a:r>
          </a:p>
          <a:p>
            <a:endParaRPr lang="sr-Cyrl-R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www.rajak.rs</a:t>
            </a:r>
            <a:endParaRPr lang="en-US"/>
          </a:p>
        </p:txBody>
      </p:sp>
      <p:sp>
        <p:nvSpPr>
          <p:cNvPr id="5" name="Flowchart: Terminator 4"/>
          <p:cNvSpPr/>
          <p:nvPr/>
        </p:nvSpPr>
        <p:spPr>
          <a:xfrm>
            <a:off x="611560" y="2157986"/>
            <a:ext cx="1728192" cy="216024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200" dirty="0" smtClean="0"/>
              <a:t>ПОЧЕТАК</a:t>
            </a:r>
            <a:endParaRPr lang="en-US" sz="1200" dirty="0"/>
          </a:p>
        </p:txBody>
      </p:sp>
      <p:sp>
        <p:nvSpPr>
          <p:cNvPr id="6" name="Flowchart: Process 5"/>
          <p:cNvSpPr/>
          <p:nvPr/>
        </p:nvSpPr>
        <p:spPr>
          <a:xfrm>
            <a:off x="197515" y="2564136"/>
            <a:ext cx="2556284" cy="421942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200" dirty="0" smtClean="0"/>
              <a:t>Целобројни Х</a:t>
            </a:r>
          </a:p>
          <a:p>
            <a:pPr algn="ctr"/>
            <a:r>
              <a:rPr lang="sr-Cyrl-RS" sz="1200" dirty="0" smtClean="0"/>
              <a:t>Целобројни </a:t>
            </a:r>
            <a:r>
              <a:rPr lang="en-US" sz="1200" dirty="0"/>
              <a:t>S</a:t>
            </a:r>
          </a:p>
        </p:txBody>
      </p:sp>
      <p:cxnSp>
        <p:nvCxnSpPr>
          <p:cNvPr id="7" name="Straight Arrow Connector 6"/>
          <p:cNvCxnSpPr>
            <a:stCxn id="5" idx="2"/>
            <a:endCxn id="6" idx="0"/>
          </p:cNvCxnSpPr>
          <p:nvPr/>
        </p:nvCxnSpPr>
        <p:spPr>
          <a:xfrm>
            <a:off x="1475656" y="2374011"/>
            <a:ext cx="0" cy="1901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6" idx="2"/>
            <a:endCxn id="9" idx="0"/>
          </p:cNvCxnSpPr>
          <p:nvPr/>
        </p:nvCxnSpPr>
        <p:spPr>
          <a:xfrm>
            <a:off x="1475656" y="2986079"/>
            <a:ext cx="0" cy="2520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Flowchart: Manual Operation 8"/>
          <p:cNvSpPr/>
          <p:nvPr/>
        </p:nvSpPr>
        <p:spPr>
          <a:xfrm>
            <a:off x="998603" y="3238106"/>
            <a:ext cx="954107" cy="432048"/>
          </a:xfrm>
          <a:prstGeom prst="flowChartManualOperat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/>
              <a:t>Х</a:t>
            </a:r>
            <a:endParaRPr lang="en-US" dirty="0"/>
          </a:p>
        </p:txBody>
      </p:sp>
      <p:cxnSp>
        <p:nvCxnSpPr>
          <p:cNvPr id="10" name="Straight Arrow Connector 9"/>
          <p:cNvCxnSpPr>
            <a:stCxn id="9" idx="2"/>
            <a:endCxn id="11" idx="0"/>
          </p:cNvCxnSpPr>
          <p:nvPr/>
        </p:nvCxnSpPr>
        <p:spPr>
          <a:xfrm>
            <a:off x="1475656" y="3670155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lowchart: Process 10"/>
          <p:cNvSpPr/>
          <p:nvPr/>
        </p:nvSpPr>
        <p:spPr>
          <a:xfrm>
            <a:off x="548554" y="3958187"/>
            <a:ext cx="1854207" cy="360040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 = X +1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1" idx="2"/>
            <a:endCxn id="13" idx="0"/>
          </p:cNvCxnSpPr>
          <p:nvPr/>
        </p:nvCxnSpPr>
        <p:spPr>
          <a:xfrm>
            <a:off x="1475657" y="4318227"/>
            <a:ext cx="7889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rapezoid 12"/>
          <p:cNvSpPr/>
          <p:nvPr/>
        </p:nvSpPr>
        <p:spPr>
          <a:xfrm>
            <a:off x="943485" y="4678267"/>
            <a:ext cx="1080120" cy="504056"/>
          </a:xfrm>
          <a:prstGeom prst="trapezoi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3" idx="2"/>
          </p:cNvCxnSpPr>
          <p:nvPr/>
        </p:nvCxnSpPr>
        <p:spPr>
          <a:xfrm>
            <a:off x="1483545" y="5182322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Flowchart: Terminator 14"/>
          <p:cNvSpPr/>
          <p:nvPr/>
        </p:nvSpPr>
        <p:spPr>
          <a:xfrm>
            <a:off x="619449" y="5614370"/>
            <a:ext cx="1728192" cy="216024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200" dirty="0" smtClean="0"/>
              <a:t>КРАЈ</a:t>
            </a:r>
            <a:endParaRPr lang="en-US" sz="1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748" y="2143933"/>
            <a:ext cx="6114253" cy="2620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074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9" grpId="0" animBg="1"/>
      <p:bldP spid="11" grpId="0" animBg="1"/>
      <p:bldP spid="13" grpId="0" animBg="1"/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www.rajak.rs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sr-Cyrl-RS" dirty="0" smtClean="0"/>
              <a:t>ИСПИС 10 ПУТА ЗДРАВО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635875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396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76" y="-315416"/>
            <a:ext cx="7467600" cy="1143000"/>
          </a:xfrm>
        </p:spPr>
        <p:txBody>
          <a:bodyPr/>
          <a:lstStyle/>
          <a:p>
            <a:r>
              <a:rPr lang="sr-Cyrl-RS" dirty="0" smtClean="0"/>
              <a:t>збир првих </a:t>
            </a:r>
            <a:r>
              <a:rPr lang="sr-Cyrl-RS" dirty="0" smtClean="0"/>
              <a:t>н</a:t>
            </a:r>
            <a:r>
              <a:rPr lang="sr-Cyrl-RS" dirty="0" smtClean="0"/>
              <a:t> </a:t>
            </a:r>
            <a:r>
              <a:rPr lang="sr-Cyrl-RS" dirty="0" smtClean="0"/>
              <a:t>целих </a:t>
            </a:r>
            <a:r>
              <a:rPr lang="sr-Cyrl-RS" dirty="0" smtClean="0"/>
              <a:t>бројева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www.rajak.rs</a:t>
            </a:r>
            <a:endParaRPr lang="en-US"/>
          </a:p>
        </p:txBody>
      </p:sp>
      <p:sp>
        <p:nvSpPr>
          <p:cNvPr id="6" name="Flowchart: Decision 5"/>
          <p:cNvSpPr/>
          <p:nvPr/>
        </p:nvSpPr>
        <p:spPr>
          <a:xfrm>
            <a:off x="783490" y="3643621"/>
            <a:ext cx="1573727" cy="936104"/>
          </a:xfrm>
          <a:prstGeom prst="flowChartDecisi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800" dirty="0" smtClean="0"/>
              <a:t>бројач</a:t>
            </a:r>
            <a:r>
              <a:rPr lang="en-US" sz="800" dirty="0" smtClean="0"/>
              <a:t>&lt;=10</a:t>
            </a:r>
            <a:endParaRPr lang="en-US" sz="800" dirty="0"/>
          </a:p>
        </p:txBody>
      </p:sp>
      <p:cxnSp>
        <p:nvCxnSpPr>
          <p:cNvPr id="7" name="Straight Arrow Connector 6"/>
          <p:cNvCxnSpPr>
            <a:stCxn id="6" idx="2"/>
            <a:endCxn id="15" idx="0"/>
          </p:cNvCxnSpPr>
          <p:nvPr/>
        </p:nvCxnSpPr>
        <p:spPr>
          <a:xfrm>
            <a:off x="1570354" y="4579725"/>
            <a:ext cx="3196" cy="3403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>
            <a:off x="423452" y="4111673"/>
            <a:ext cx="36003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45096" y="4111673"/>
            <a:ext cx="0" cy="24870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5" idx="2"/>
          </p:cNvCxnSpPr>
          <p:nvPr/>
        </p:nvCxnSpPr>
        <p:spPr>
          <a:xfrm flipH="1">
            <a:off x="1559099" y="5568193"/>
            <a:ext cx="14451" cy="6803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509294" y="6231486"/>
            <a:ext cx="126808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2345335" y="4111673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10800000">
            <a:off x="738052" y="3643621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/>
              <a:t>Т</a:t>
            </a:r>
            <a:endParaRPr lang="en-US" dirty="0"/>
          </a:p>
        </p:txBody>
      </p:sp>
      <p:sp>
        <p:nvSpPr>
          <p:cNvPr id="15" name="Trapezoid 14"/>
          <p:cNvSpPr/>
          <p:nvPr/>
        </p:nvSpPr>
        <p:spPr>
          <a:xfrm>
            <a:off x="907329" y="4920121"/>
            <a:ext cx="1332442" cy="648072"/>
          </a:xfrm>
          <a:prstGeom prst="trapezoi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“</a:t>
            </a:r>
            <a:r>
              <a:rPr lang="sr-Cyrl-RS" sz="1600" dirty="0" smtClean="0"/>
              <a:t>Здраво“</a:t>
            </a:r>
            <a:endParaRPr lang="en-US" sz="1600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777383" y="4094623"/>
            <a:ext cx="0" cy="21368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239771" y="4820064"/>
            <a:ext cx="1634420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200" dirty="0" smtClean="0"/>
              <a:t>бројач=бројач+1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1868378" y="4380591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/>
              <a:t>Т</a:t>
            </a:r>
            <a:endParaRPr lang="en-US" dirty="0"/>
          </a:p>
        </p:txBody>
      </p:sp>
      <p:sp>
        <p:nvSpPr>
          <p:cNvPr id="19" name="Flowchart: Terminator 18"/>
          <p:cNvSpPr/>
          <p:nvPr/>
        </p:nvSpPr>
        <p:spPr>
          <a:xfrm>
            <a:off x="991125" y="908720"/>
            <a:ext cx="1224136" cy="216024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900" dirty="0" smtClean="0"/>
              <a:t>ПОЧЕТАК</a:t>
            </a:r>
          </a:p>
        </p:txBody>
      </p:sp>
      <p:cxnSp>
        <p:nvCxnSpPr>
          <p:cNvPr id="20" name="Straight Arrow Connector 19"/>
          <p:cNvCxnSpPr>
            <a:stCxn id="19" idx="2"/>
          </p:cNvCxnSpPr>
          <p:nvPr/>
        </p:nvCxnSpPr>
        <p:spPr>
          <a:xfrm>
            <a:off x="1603193" y="1124745"/>
            <a:ext cx="0" cy="2520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969572" y="1376772"/>
            <a:ext cx="1296144" cy="9000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200" dirty="0" smtClean="0"/>
              <a:t>Целобројни бројач</a:t>
            </a:r>
            <a:br>
              <a:rPr lang="sr-Cyrl-RS" sz="1200" dirty="0" smtClean="0"/>
            </a:br>
            <a:r>
              <a:rPr lang="sr-Cyrl-RS" sz="1200" dirty="0" smtClean="0"/>
              <a:t>Целобројни </a:t>
            </a:r>
            <a:r>
              <a:rPr lang="en-US" sz="1200" dirty="0" smtClean="0"/>
              <a:t>z=0</a:t>
            </a:r>
            <a:br>
              <a:rPr lang="en-US" sz="1200" dirty="0" smtClean="0"/>
            </a:br>
            <a:r>
              <a:rPr lang="sr-Cyrl-RS" sz="1200" dirty="0" smtClean="0"/>
              <a:t>Целобројни </a:t>
            </a:r>
            <a:r>
              <a:rPr lang="en-US" sz="1200" dirty="0" smtClean="0"/>
              <a:t>n</a:t>
            </a:r>
            <a:endParaRPr lang="en-US" sz="1200" dirty="0"/>
          </a:p>
        </p:txBody>
      </p:sp>
      <p:cxnSp>
        <p:nvCxnSpPr>
          <p:cNvPr id="25" name="Straight Arrow Connector 24"/>
          <p:cNvCxnSpPr>
            <a:stCxn id="21" idx="2"/>
          </p:cNvCxnSpPr>
          <p:nvPr/>
        </p:nvCxnSpPr>
        <p:spPr>
          <a:xfrm>
            <a:off x="1617644" y="2276871"/>
            <a:ext cx="0" cy="216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Flowchart: Manual Operation 25"/>
          <p:cNvSpPr/>
          <p:nvPr/>
        </p:nvSpPr>
        <p:spPr>
          <a:xfrm>
            <a:off x="1208554" y="2490769"/>
            <a:ext cx="789278" cy="360040"/>
          </a:xfrm>
          <a:prstGeom prst="flowChartManualOperat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cxnSp>
        <p:nvCxnSpPr>
          <p:cNvPr id="28" name="Straight Arrow Connector 27"/>
          <p:cNvCxnSpPr>
            <a:stCxn id="26" idx="2"/>
            <a:endCxn id="29" idx="0"/>
          </p:cNvCxnSpPr>
          <p:nvPr/>
        </p:nvCxnSpPr>
        <p:spPr>
          <a:xfrm>
            <a:off x="1603193" y="2850809"/>
            <a:ext cx="2122" cy="2901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865295" y="3140968"/>
            <a:ext cx="1480040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200" dirty="0" smtClean="0"/>
              <a:t>бројач=</a:t>
            </a:r>
            <a:r>
              <a:rPr lang="en-US" sz="1200" dirty="0" smtClean="0"/>
              <a:t>1</a:t>
            </a:r>
            <a:endParaRPr lang="en-US" sz="1200" dirty="0"/>
          </a:p>
        </p:txBody>
      </p:sp>
      <p:cxnSp>
        <p:nvCxnSpPr>
          <p:cNvPr id="34" name="Straight Arrow Connector 33"/>
          <p:cNvCxnSpPr>
            <a:stCxn id="29" idx="2"/>
            <a:endCxn id="6" idx="0"/>
          </p:cNvCxnSpPr>
          <p:nvPr/>
        </p:nvCxnSpPr>
        <p:spPr>
          <a:xfrm flipH="1">
            <a:off x="1570354" y="3501008"/>
            <a:ext cx="34961" cy="1426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513" y="986456"/>
            <a:ext cx="5893792" cy="30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Flowchart: Terminator 49"/>
          <p:cNvSpPr/>
          <p:nvPr/>
        </p:nvSpPr>
        <p:spPr>
          <a:xfrm>
            <a:off x="-419000" y="6598733"/>
            <a:ext cx="1728192" cy="216024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200" dirty="0" smtClean="0"/>
              <a:t>КРАЈ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066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www.rajak.rs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77376" y="-315416"/>
            <a:ext cx="7467600" cy="1143000"/>
          </a:xfrm>
        </p:spPr>
        <p:txBody>
          <a:bodyPr/>
          <a:lstStyle/>
          <a:p>
            <a:r>
              <a:rPr lang="sr-Cyrl-RS" dirty="0" smtClean="0"/>
              <a:t>збир првих </a:t>
            </a:r>
            <a:r>
              <a:rPr lang="sr-Cyrl-RS" dirty="0" smtClean="0"/>
              <a:t>н</a:t>
            </a:r>
            <a:r>
              <a:rPr lang="sr-Cyrl-RS" dirty="0" smtClean="0"/>
              <a:t> </a:t>
            </a:r>
            <a:r>
              <a:rPr lang="sr-Cyrl-RS" dirty="0" smtClean="0"/>
              <a:t>целих </a:t>
            </a:r>
            <a:r>
              <a:rPr lang="sr-Cyrl-RS" dirty="0" smtClean="0"/>
              <a:t>бројева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64008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289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while</a:t>
            </a:r>
            <a:r>
              <a:rPr lang="sr-Cyrl-RS" dirty="0" smtClean="0"/>
              <a:t> (непознат број итерација)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r-Cyrl-RS" sz="2000" dirty="0" smtClean="0"/>
              <a:t>Поставља се услов, на основу код се одлучује да да ли треба уопште извршити петљу и ако треба, колико пута. Може да се деси да се ниједном не изврши или да се бесконачно пута извршава.</a:t>
            </a:r>
          </a:p>
          <a:p>
            <a:r>
              <a:rPr lang="sr-Cyrl-RS" sz="2000" dirty="0" smtClean="0"/>
              <a:t>У телу петље би на неки </a:t>
            </a:r>
            <a:br>
              <a:rPr lang="sr-Cyrl-RS" sz="2000" dirty="0" smtClean="0"/>
            </a:br>
            <a:r>
              <a:rPr lang="sr-Cyrl-RS" sz="2000" dirty="0" smtClean="0"/>
              <a:t>начин требало</a:t>
            </a:r>
            <a:br>
              <a:rPr lang="sr-Cyrl-RS" sz="2000" dirty="0" smtClean="0"/>
            </a:br>
            <a:r>
              <a:rPr lang="sr-Cyrl-RS" sz="2000" dirty="0" smtClean="0"/>
              <a:t>утицати на променљиве</a:t>
            </a:r>
            <a:br>
              <a:rPr lang="sr-Cyrl-RS" sz="2000" dirty="0" smtClean="0"/>
            </a:br>
            <a:r>
              <a:rPr lang="sr-Cyrl-RS" sz="2000" dirty="0" smtClean="0"/>
              <a:t>на основу којих се </a:t>
            </a:r>
            <a:br>
              <a:rPr lang="sr-Cyrl-RS" sz="2000" dirty="0" smtClean="0"/>
            </a:br>
            <a:r>
              <a:rPr lang="sr-Cyrl-RS" sz="2000" dirty="0" smtClean="0"/>
              <a:t>испитује тачност услова.</a:t>
            </a:r>
          </a:p>
          <a:p>
            <a:pPr marL="0" indent="0">
              <a:buNone/>
            </a:pPr>
            <a:endParaRPr lang="sr-Cyrl-RS" sz="2000" dirty="0" smtClean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www.rajak.rs</a:t>
            </a:r>
            <a:endParaRPr lang="en-US"/>
          </a:p>
        </p:txBody>
      </p:sp>
      <p:sp>
        <p:nvSpPr>
          <p:cNvPr id="5" name="Flowchart: Decision 4"/>
          <p:cNvSpPr/>
          <p:nvPr/>
        </p:nvSpPr>
        <p:spPr>
          <a:xfrm>
            <a:off x="4915919" y="3016596"/>
            <a:ext cx="1573727" cy="936104"/>
          </a:xfrm>
          <a:prstGeom prst="flowChartDecisi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000" dirty="0" smtClean="0"/>
              <a:t>услов</a:t>
            </a:r>
            <a:endParaRPr lang="en-US" sz="1000" dirty="0"/>
          </a:p>
        </p:txBody>
      </p:sp>
      <p:cxnSp>
        <p:nvCxnSpPr>
          <p:cNvPr id="6" name="Straight Arrow Connector 5"/>
          <p:cNvCxnSpPr>
            <a:stCxn id="5" idx="2"/>
          </p:cNvCxnSpPr>
          <p:nvPr/>
        </p:nvCxnSpPr>
        <p:spPr>
          <a:xfrm flipH="1">
            <a:off x="5702782" y="3952700"/>
            <a:ext cx="1" cy="237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5" idx="1"/>
          </p:cNvCxnSpPr>
          <p:nvPr/>
        </p:nvCxnSpPr>
        <p:spPr>
          <a:xfrm flipH="1">
            <a:off x="4555881" y="3484648"/>
            <a:ext cx="36003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577525" y="3484648"/>
            <a:ext cx="0" cy="24870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054711" y="4189876"/>
            <a:ext cx="1296144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200" dirty="0" smtClean="0"/>
              <a:t>неке наредбе</a:t>
            </a:r>
            <a:endParaRPr lang="en-US" sz="12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477764" y="3501008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0800000">
            <a:off x="4870481" y="301659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/>
              <a:t>Т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00807" y="375356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/>
              <a:t>Т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9" idx="2"/>
          </p:cNvCxnSpPr>
          <p:nvPr/>
        </p:nvCxnSpPr>
        <p:spPr>
          <a:xfrm>
            <a:off x="5702783" y="4549916"/>
            <a:ext cx="0" cy="7512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192287" y="5301208"/>
            <a:ext cx="1022020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100" dirty="0" smtClean="0"/>
              <a:t>неке наредбе које утичу на услов</a:t>
            </a:r>
            <a:endParaRPr lang="en-US" sz="1100" dirty="0"/>
          </a:p>
        </p:txBody>
      </p:sp>
      <p:cxnSp>
        <p:nvCxnSpPr>
          <p:cNvPr id="24" name="Straight Arrow Connector 23"/>
          <p:cNvCxnSpPr>
            <a:stCxn id="22" idx="2"/>
          </p:cNvCxnSpPr>
          <p:nvPr/>
        </p:nvCxnSpPr>
        <p:spPr>
          <a:xfrm>
            <a:off x="5703297" y="6165304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702782" y="6381328"/>
            <a:ext cx="120703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6909812" y="3501008"/>
            <a:ext cx="0" cy="28803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86246"/>
            <a:ext cx="3724520" cy="1429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352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Испитивање да ли је неки број Х прост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www.rajak.rs</a:t>
            </a:r>
            <a:endParaRPr lang="en-US"/>
          </a:p>
        </p:txBody>
      </p:sp>
      <p:sp>
        <p:nvSpPr>
          <p:cNvPr id="13" name="Flowchart: Decision 12"/>
          <p:cNvSpPr/>
          <p:nvPr/>
        </p:nvSpPr>
        <p:spPr>
          <a:xfrm>
            <a:off x="5958738" y="3436025"/>
            <a:ext cx="1879701" cy="968961"/>
          </a:xfrm>
          <a:prstGeom prst="flowChartDecisi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sz="1100" dirty="0" smtClean="0"/>
              <a:t>ostatak!</a:t>
            </a:r>
            <a:r>
              <a:rPr lang="en-US" sz="1100" dirty="0" smtClean="0"/>
              <a:t>= 0 &amp;&amp;</a:t>
            </a:r>
            <a:br>
              <a:rPr lang="en-US" sz="1100" dirty="0" smtClean="0"/>
            </a:br>
            <a:r>
              <a:rPr lang="en-US" sz="1100" dirty="0" smtClean="0"/>
              <a:t>Y&lt;X</a:t>
            </a:r>
            <a:endParaRPr lang="en-US" sz="1100" dirty="0"/>
          </a:p>
        </p:txBody>
      </p:sp>
      <p:sp>
        <p:nvSpPr>
          <p:cNvPr id="14" name="Flowchart: Terminator 13"/>
          <p:cNvSpPr/>
          <p:nvPr/>
        </p:nvSpPr>
        <p:spPr>
          <a:xfrm>
            <a:off x="6342674" y="1201650"/>
            <a:ext cx="1224136" cy="216024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900" dirty="0" smtClean="0"/>
              <a:t>ПОЧЕТАК</a:t>
            </a:r>
          </a:p>
        </p:txBody>
      </p:sp>
      <p:cxnSp>
        <p:nvCxnSpPr>
          <p:cNvPr id="15" name="Straight Arrow Connector 14"/>
          <p:cNvCxnSpPr>
            <a:stCxn id="14" idx="2"/>
          </p:cNvCxnSpPr>
          <p:nvPr/>
        </p:nvCxnSpPr>
        <p:spPr>
          <a:xfrm>
            <a:off x="6954742" y="1417675"/>
            <a:ext cx="0" cy="2520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084168" y="1669702"/>
            <a:ext cx="1624598" cy="9000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sr-Cyrl-RS" sz="1200" dirty="0" smtClean="0"/>
              <a:t>Целобројни Х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sr-Cyrl-RS" sz="1200" dirty="0" smtClean="0"/>
              <a:t>Целобројни </a:t>
            </a:r>
            <a:r>
              <a:rPr lang="en-US" sz="1200" dirty="0" smtClean="0"/>
              <a:t>Y=2</a:t>
            </a:r>
            <a:endParaRPr lang="sr-Cyrl-RS" sz="1200" dirty="0" smtClean="0"/>
          </a:p>
          <a:p>
            <a:pPr algn="ctr"/>
            <a:r>
              <a:rPr lang="sr-Cyrl-RS" sz="1200" dirty="0" smtClean="0">
                <a:solidFill>
                  <a:srgbClr val="FF0000"/>
                </a:solidFill>
              </a:rPr>
              <a:t>Целобројни </a:t>
            </a:r>
            <a:r>
              <a:rPr lang="en-US" sz="1200" dirty="0" err="1" smtClean="0">
                <a:solidFill>
                  <a:srgbClr val="FF0000"/>
                </a:solidFill>
              </a:rPr>
              <a:t>ostatak</a:t>
            </a:r>
            <a:r>
              <a:rPr lang="en-US" sz="1200" dirty="0" smtClean="0">
                <a:solidFill>
                  <a:srgbClr val="FF0000"/>
                </a:solidFill>
              </a:rPr>
              <a:t>=1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>
            <a:stCxn id="16" idx="2"/>
            <a:endCxn id="18" idx="0"/>
          </p:cNvCxnSpPr>
          <p:nvPr/>
        </p:nvCxnSpPr>
        <p:spPr>
          <a:xfrm>
            <a:off x="6896467" y="2569801"/>
            <a:ext cx="0" cy="216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Flowchart: Manual Operation 17"/>
          <p:cNvSpPr/>
          <p:nvPr/>
        </p:nvSpPr>
        <p:spPr>
          <a:xfrm>
            <a:off x="6501828" y="2785826"/>
            <a:ext cx="789278" cy="360040"/>
          </a:xfrm>
          <a:prstGeom prst="flowChartManualOperat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8" idx="2"/>
          </p:cNvCxnSpPr>
          <p:nvPr/>
        </p:nvCxnSpPr>
        <p:spPr>
          <a:xfrm>
            <a:off x="6896467" y="3145866"/>
            <a:ext cx="2122" cy="2901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3" idx="2"/>
          </p:cNvCxnSpPr>
          <p:nvPr/>
        </p:nvCxnSpPr>
        <p:spPr>
          <a:xfrm flipH="1">
            <a:off x="6896467" y="4404986"/>
            <a:ext cx="2122" cy="799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10800000">
            <a:off x="5652616" y="340628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/>
              <a:t>Т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047724" y="431155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/>
              <a:t>Т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6896467" y="5204082"/>
            <a:ext cx="39463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284747" y="5047602"/>
            <a:ext cx="1014961" cy="3129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ostatak</a:t>
            </a:r>
            <a:r>
              <a:rPr lang="en-US" sz="1000" dirty="0" smtClean="0"/>
              <a:t>=X%Y</a:t>
            </a:r>
            <a:endParaRPr lang="en-US" sz="1000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8299707" y="5173442"/>
            <a:ext cx="39463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8694346" y="4773894"/>
            <a:ext cx="0" cy="3995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8028384" y="4479749"/>
            <a:ext cx="1014961" cy="3129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Y=Y+1</a:t>
            </a:r>
            <a:endParaRPr lang="en-US" sz="1000" dirty="0"/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8694347" y="3920505"/>
            <a:ext cx="0" cy="5501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13" idx="3"/>
          </p:cNvCxnSpPr>
          <p:nvPr/>
        </p:nvCxnSpPr>
        <p:spPr>
          <a:xfrm flipH="1">
            <a:off x="7838439" y="3920505"/>
            <a:ext cx="855907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3" idx="1"/>
          </p:cNvCxnSpPr>
          <p:nvPr/>
        </p:nvCxnSpPr>
        <p:spPr>
          <a:xfrm flipH="1" flipV="1">
            <a:off x="4932039" y="3920505"/>
            <a:ext cx="1026699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4922964" y="3920506"/>
            <a:ext cx="0" cy="7858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Flowchart: Decision 45"/>
          <p:cNvSpPr/>
          <p:nvPr/>
        </p:nvSpPr>
        <p:spPr>
          <a:xfrm>
            <a:off x="3959111" y="4668781"/>
            <a:ext cx="1927705" cy="724333"/>
          </a:xfrm>
          <a:prstGeom prst="flowChartDecis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err="1" smtClean="0"/>
              <a:t>ostatak</a:t>
            </a:r>
            <a:r>
              <a:rPr lang="en-US" sz="1100" dirty="0" smtClean="0"/>
              <a:t>==0</a:t>
            </a:r>
            <a:endParaRPr lang="en-US" sz="1100" dirty="0"/>
          </a:p>
        </p:txBody>
      </p:sp>
      <p:cxnSp>
        <p:nvCxnSpPr>
          <p:cNvPr id="50" name="Straight Arrow Connector 49"/>
          <p:cNvCxnSpPr>
            <a:stCxn id="46" idx="1"/>
          </p:cNvCxnSpPr>
          <p:nvPr/>
        </p:nvCxnSpPr>
        <p:spPr>
          <a:xfrm flipH="1" flipV="1">
            <a:off x="3347864" y="5030947"/>
            <a:ext cx="611247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6" idx="3"/>
          </p:cNvCxnSpPr>
          <p:nvPr/>
        </p:nvCxnSpPr>
        <p:spPr>
          <a:xfrm>
            <a:off x="5886816" y="5030948"/>
            <a:ext cx="455858" cy="166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3347864" y="5030947"/>
            <a:ext cx="0" cy="2431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6342674" y="5030948"/>
            <a:ext cx="2055" cy="2431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Trapezoid 55"/>
          <p:cNvSpPr/>
          <p:nvPr/>
        </p:nvSpPr>
        <p:spPr>
          <a:xfrm>
            <a:off x="2915816" y="5313170"/>
            <a:ext cx="864096" cy="648072"/>
          </a:xfrm>
          <a:prstGeom prst="trapezoi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100" dirty="0" smtClean="0"/>
              <a:t>„</a:t>
            </a:r>
            <a:r>
              <a:rPr lang="en-US" sz="1100" dirty="0" smtClean="0"/>
              <a:t>X je </a:t>
            </a:r>
            <a:r>
              <a:rPr lang="sr-Cyrl-RS" sz="1100" dirty="0" smtClean="0"/>
              <a:t>прост.“</a:t>
            </a:r>
            <a:endParaRPr lang="en-US" sz="1100" dirty="0"/>
          </a:p>
        </p:txBody>
      </p:sp>
      <p:sp>
        <p:nvSpPr>
          <p:cNvPr id="57" name="Trapezoid 56"/>
          <p:cNvSpPr/>
          <p:nvPr/>
        </p:nvSpPr>
        <p:spPr>
          <a:xfrm>
            <a:off x="5910626" y="5274090"/>
            <a:ext cx="864096" cy="648072"/>
          </a:xfrm>
          <a:prstGeom prst="trapezoi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050" dirty="0"/>
              <a:t>„</a:t>
            </a:r>
            <a:r>
              <a:rPr lang="en-US" sz="1050" dirty="0"/>
              <a:t>X </a:t>
            </a:r>
            <a:r>
              <a:rPr lang="sr-Cyrl-RS" sz="1050" dirty="0" smtClean="0"/>
              <a:t>ни</a:t>
            </a:r>
            <a:r>
              <a:rPr lang="en-US" sz="1050" dirty="0" smtClean="0"/>
              <a:t>je </a:t>
            </a:r>
            <a:r>
              <a:rPr lang="sr-Cyrl-RS" sz="1050" dirty="0"/>
              <a:t>прост.“</a:t>
            </a:r>
            <a:endParaRPr lang="en-US" sz="1050" dirty="0"/>
          </a:p>
          <a:p>
            <a:pPr algn="ctr"/>
            <a:endParaRPr lang="en-US" sz="1050" dirty="0"/>
          </a:p>
        </p:txBody>
      </p:sp>
      <p:cxnSp>
        <p:nvCxnSpPr>
          <p:cNvPr id="59" name="Straight Arrow Connector 58"/>
          <p:cNvCxnSpPr>
            <a:stCxn id="56" idx="2"/>
          </p:cNvCxnSpPr>
          <p:nvPr/>
        </p:nvCxnSpPr>
        <p:spPr>
          <a:xfrm>
            <a:off x="3347864" y="5961242"/>
            <a:ext cx="0" cy="2880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3347864" y="6249273"/>
            <a:ext cx="168194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>
            <a:off x="4996181" y="6249273"/>
            <a:ext cx="131286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57" idx="2"/>
          </p:cNvCxnSpPr>
          <p:nvPr/>
        </p:nvCxnSpPr>
        <p:spPr>
          <a:xfrm>
            <a:off x="6342674" y="5922162"/>
            <a:ext cx="0" cy="3271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4996181" y="6249273"/>
            <a:ext cx="0" cy="2040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Flowchart: Terminator 72"/>
          <p:cNvSpPr/>
          <p:nvPr/>
        </p:nvSpPr>
        <p:spPr>
          <a:xfrm>
            <a:off x="4158624" y="6449933"/>
            <a:ext cx="1728192" cy="216024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200" dirty="0" smtClean="0"/>
              <a:t>КРАЈ</a:t>
            </a:r>
            <a:endParaRPr lang="en-US" sz="12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54" y="1525783"/>
            <a:ext cx="3996597" cy="3137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135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sr-Cyrl-RS" dirty="0" smtClean="0"/>
              <a:t>Испитивање да ли је неки број Х прост</a:t>
            </a:r>
            <a:endParaRPr lang="en-US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77072"/>
            <a:ext cx="7589837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25" y="1772816"/>
            <a:ext cx="7658100" cy="150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918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while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r-Cyrl-RS" sz="1600" dirty="0" smtClean="0"/>
              <a:t>Најпре се тело петље изврши, па се провери тачност исказа односно услова, на основу ког се одлучује да ли ће се петља још извршавати.</a:t>
            </a:r>
          </a:p>
          <a:p>
            <a:r>
              <a:rPr lang="sr-Cyrl-RS" sz="1600" dirty="0" smtClean="0"/>
              <a:t>УВЕК ЋЕ СЕ ИЗВРШИТИ БАР ЈЕДНОМ.</a:t>
            </a:r>
            <a:endParaRPr lang="sr-Cyrl-R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www.rajak.rs</a:t>
            </a:r>
            <a:endParaRPr lang="en-US"/>
          </a:p>
        </p:txBody>
      </p:sp>
      <p:sp>
        <p:nvSpPr>
          <p:cNvPr id="5" name="Flowchart: Decision 4"/>
          <p:cNvSpPr/>
          <p:nvPr/>
        </p:nvSpPr>
        <p:spPr>
          <a:xfrm>
            <a:off x="6137376" y="5134734"/>
            <a:ext cx="1573727" cy="936104"/>
          </a:xfrm>
          <a:prstGeom prst="flowChartDecisi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000" dirty="0" smtClean="0"/>
              <a:t>услов</a:t>
            </a:r>
            <a:endParaRPr lang="en-US" sz="1000" dirty="0"/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flipH="1">
            <a:off x="5777338" y="5602786"/>
            <a:ext cx="36003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277017" y="2963008"/>
            <a:ext cx="1296144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200" dirty="0" smtClean="0"/>
              <a:t>неке наредбе</a:t>
            </a:r>
            <a:endParaRPr lang="en-US" sz="12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7606717" y="3049316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0800000">
            <a:off x="5691071" y="506957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/>
              <a:t>Т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06717" y="513473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/>
              <a:t>Т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8" idx="2"/>
          </p:cNvCxnSpPr>
          <p:nvPr/>
        </p:nvCxnSpPr>
        <p:spPr>
          <a:xfrm>
            <a:off x="6925089" y="3323048"/>
            <a:ext cx="0" cy="7512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413230" y="4057428"/>
            <a:ext cx="1022020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100" dirty="0" smtClean="0"/>
              <a:t>неке наредбе које утичу на услов</a:t>
            </a:r>
            <a:endParaRPr lang="en-US" sz="1100" dirty="0"/>
          </a:p>
        </p:txBody>
      </p:sp>
      <p:cxnSp>
        <p:nvCxnSpPr>
          <p:cNvPr id="14" name="Straight Arrow Connector 13"/>
          <p:cNvCxnSpPr>
            <a:stCxn id="13" idx="2"/>
          </p:cNvCxnSpPr>
          <p:nvPr/>
        </p:nvCxnSpPr>
        <p:spPr>
          <a:xfrm>
            <a:off x="6924240" y="4921524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711103" y="5602786"/>
            <a:ext cx="3276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8038765" y="3049316"/>
            <a:ext cx="0" cy="25534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8" idx="0"/>
          </p:cNvCxnSpPr>
          <p:nvPr/>
        </p:nvCxnSpPr>
        <p:spPr>
          <a:xfrm>
            <a:off x="6924239" y="2492896"/>
            <a:ext cx="850" cy="470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777338" y="5602786"/>
            <a:ext cx="0" cy="7065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53" y="2636912"/>
            <a:ext cx="5703887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605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www.rajak.rs</a:t>
            </a:r>
            <a:endParaRPr lang="en-US"/>
          </a:p>
        </p:txBody>
      </p:sp>
      <p:sp>
        <p:nvSpPr>
          <p:cNvPr id="6" name="Flowchart: Decision 5"/>
          <p:cNvSpPr/>
          <p:nvPr/>
        </p:nvSpPr>
        <p:spPr>
          <a:xfrm>
            <a:off x="6053044" y="3532579"/>
            <a:ext cx="1879701" cy="968961"/>
          </a:xfrm>
          <a:prstGeom prst="flowChartDecisi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sz="1100" dirty="0" smtClean="0"/>
              <a:t>ostatak!</a:t>
            </a:r>
            <a:r>
              <a:rPr lang="en-US" sz="1100" dirty="0" smtClean="0"/>
              <a:t>= 0 &amp;&amp;</a:t>
            </a:r>
            <a:br>
              <a:rPr lang="en-US" sz="1100" dirty="0" smtClean="0"/>
            </a:br>
            <a:r>
              <a:rPr lang="en-US" sz="1100" dirty="0" smtClean="0"/>
              <a:t>Y&lt;X</a:t>
            </a:r>
            <a:endParaRPr lang="en-US" sz="1100" dirty="0"/>
          </a:p>
        </p:txBody>
      </p:sp>
      <p:sp>
        <p:nvSpPr>
          <p:cNvPr id="7" name="Flowchart: Terminator 6"/>
          <p:cNvSpPr/>
          <p:nvPr/>
        </p:nvSpPr>
        <p:spPr>
          <a:xfrm>
            <a:off x="6414446" y="116632"/>
            <a:ext cx="1224136" cy="216024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900" dirty="0" smtClean="0"/>
              <a:t>ПОЧЕТАК</a:t>
            </a:r>
          </a:p>
        </p:txBody>
      </p:sp>
      <p:cxnSp>
        <p:nvCxnSpPr>
          <p:cNvPr id="8" name="Straight Arrow Connector 7"/>
          <p:cNvCxnSpPr>
            <a:stCxn id="7" idx="2"/>
          </p:cNvCxnSpPr>
          <p:nvPr/>
        </p:nvCxnSpPr>
        <p:spPr>
          <a:xfrm>
            <a:off x="7026514" y="332657"/>
            <a:ext cx="0" cy="2520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155940" y="584684"/>
            <a:ext cx="1624598" cy="9000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sr-Cyrl-RS" sz="1200" dirty="0" smtClean="0"/>
              <a:t>Целобројни Х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sr-Cyrl-RS" sz="1200" dirty="0" smtClean="0"/>
              <a:t>Целобројни </a:t>
            </a:r>
            <a:r>
              <a:rPr lang="en-US" sz="1200" dirty="0" smtClean="0"/>
              <a:t>Y=2</a:t>
            </a:r>
            <a:endParaRPr lang="sr-Cyrl-RS" sz="1200" dirty="0" smtClean="0"/>
          </a:p>
          <a:p>
            <a:pPr algn="ctr"/>
            <a:r>
              <a:rPr lang="sr-Cyrl-RS" sz="1200" dirty="0" smtClean="0">
                <a:solidFill>
                  <a:srgbClr val="00B050"/>
                </a:solidFill>
              </a:rPr>
              <a:t>Целобројни </a:t>
            </a:r>
            <a:r>
              <a:rPr lang="en-US" sz="1200" dirty="0" err="1" smtClean="0">
                <a:solidFill>
                  <a:srgbClr val="00B050"/>
                </a:solidFill>
              </a:rPr>
              <a:t>ostatak</a:t>
            </a:r>
            <a:endParaRPr lang="en-US" sz="1200" dirty="0">
              <a:solidFill>
                <a:srgbClr val="00B050"/>
              </a:solidFill>
            </a:endParaRPr>
          </a:p>
        </p:txBody>
      </p:sp>
      <p:cxnSp>
        <p:nvCxnSpPr>
          <p:cNvPr id="10" name="Straight Arrow Connector 9"/>
          <p:cNvCxnSpPr>
            <a:stCxn id="9" idx="2"/>
            <a:endCxn id="11" idx="0"/>
          </p:cNvCxnSpPr>
          <p:nvPr/>
        </p:nvCxnSpPr>
        <p:spPr>
          <a:xfrm>
            <a:off x="6968239" y="1484783"/>
            <a:ext cx="0" cy="216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lowchart: Manual Operation 10"/>
          <p:cNvSpPr/>
          <p:nvPr/>
        </p:nvSpPr>
        <p:spPr>
          <a:xfrm>
            <a:off x="6573600" y="1700808"/>
            <a:ext cx="789278" cy="360040"/>
          </a:xfrm>
          <a:prstGeom prst="flowChartManualOperat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1" idx="2"/>
          </p:cNvCxnSpPr>
          <p:nvPr/>
        </p:nvCxnSpPr>
        <p:spPr>
          <a:xfrm>
            <a:off x="6968239" y="2060848"/>
            <a:ext cx="2122" cy="2901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10800000">
            <a:off x="5663841" y="3590949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/>
              <a:t>Т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519033" y="2351007"/>
            <a:ext cx="1014961" cy="3129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ostatak</a:t>
            </a:r>
            <a:r>
              <a:rPr lang="en-US" sz="1000" dirty="0" smtClean="0"/>
              <a:t>=X%Y</a:t>
            </a:r>
            <a:endParaRPr lang="en-US" sz="10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7932745" y="4039662"/>
            <a:ext cx="39463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15" idx="3"/>
          </p:cNvCxnSpPr>
          <p:nvPr/>
        </p:nvCxnSpPr>
        <p:spPr>
          <a:xfrm flipH="1">
            <a:off x="7533994" y="2507487"/>
            <a:ext cx="74389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372200" y="2852936"/>
            <a:ext cx="1264322" cy="3129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Y=Y+1</a:t>
            </a:r>
            <a:endParaRPr lang="en-US" sz="1000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8277893" y="2507487"/>
            <a:ext cx="0" cy="15095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1"/>
          </p:cNvCxnSpPr>
          <p:nvPr/>
        </p:nvCxnSpPr>
        <p:spPr>
          <a:xfrm flipH="1" flipV="1">
            <a:off x="4922963" y="4017059"/>
            <a:ext cx="113008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922964" y="4039662"/>
            <a:ext cx="0" cy="6666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Flowchart: Decision 22"/>
          <p:cNvSpPr/>
          <p:nvPr/>
        </p:nvSpPr>
        <p:spPr>
          <a:xfrm>
            <a:off x="3959111" y="4668781"/>
            <a:ext cx="1927705" cy="724333"/>
          </a:xfrm>
          <a:prstGeom prst="flowChartDecis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err="1" smtClean="0"/>
              <a:t>ostatak</a:t>
            </a:r>
            <a:r>
              <a:rPr lang="en-US" sz="1100" dirty="0" smtClean="0"/>
              <a:t>==0</a:t>
            </a:r>
            <a:endParaRPr lang="en-US" sz="1100" dirty="0"/>
          </a:p>
        </p:txBody>
      </p:sp>
      <p:cxnSp>
        <p:nvCxnSpPr>
          <p:cNvPr id="24" name="Straight Arrow Connector 23"/>
          <p:cNvCxnSpPr>
            <a:stCxn id="23" idx="1"/>
          </p:cNvCxnSpPr>
          <p:nvPr/>
        </p:nvCxnSpPr>
        <p:spPr>
          <a:xfrm flipH="1" flipV="1">
            <a:off x="3347864" y="5030947"/>
            <a:ext cx="611247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3" idx="3"/>
          </p:cNvCxnSpPr>
          <p:nvPr/>
        </p:nvCxnSpPr>
        <p:spPr>
          <a:xfrm>
            <a:off x="5886816" y="5030948"/>
            <a:ext cx="455858" cy="166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28" idx="0"/>
          </p:cNvCxnSpPr>
          <p:nvPr/>
        </p:nvCxnSpPr>
        <p:spPr>
          <a:xfrm>
            <a:off x="3347864" y="5030947"/>
            <a:ext cx="0" cy="2822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342674" y="5030948"/>
            <a:ext cx="2055" cy="2431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rapezoid 27"/>
          <p:cNvSpPr/>
          <p:nvPr/>
        </p:nvSpPr>
        <p:spPr>
          <a:xfrm>
            <a:off x="2915816" y="5313170"/>
            <a:ext cx="864096" cy="648072"/>
          </a:xfrm>
          <a:prstGeom prst="trapezoi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100" dirty="0" smtClean="0"/>
              <a:t>„</a:t>
            </a:r>
            <a:r>
              <a:rPr lang="en-US" sz="1100" dirty="0" smtClean="0"/>
              <a:t>X je </a:t>
            </a:r>
            <a:r>
              <a:rPr lang="sr-Cyrl-RS" sz="1100" dirty="0" smtClean="0"/>
              <a:t>прост.“</a:t>
            </a:r>
            <a:endParaRPr lang="en-US" sz="1100" dirty="0"/>
          </a:p>
        </p:txBody>
      </p:sp>
      <p:sp>
        <p:nvSpPr>
          <p:cNvPr id="29" name="Trapezoid 28"/>
          <p:cNvSpPr/>
          <p:nvPr/>
        </p:nvSpPr>
        <p:spPr>
          <a:xfrm>
            <a:off x="5910626" y="5274090"/>
            <a:ext cx="864096" cy="648072"/>
          </a:xfrm>
          <a:prstGeom prst="trapezoi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050" dirty="0"/>
              <a:t>„</a:t>
            </a:r>
            <a:r>
              <a:rPr lang="en-US" sz="1050" dirty="0"/>
              <a:t>X </a:t>
            </a:r>
            <a:r>
              <a:rPr lang="sr-Cyrl-RS" sz="1050" dirty="0" smtClean="0"/>
              <a:t>ни</a:t>
            </a:r>
            <a:r>
              <a:rPr lang="en-US" sz="1050" dirty="0" smtClean="0"/>
              <a:t>je </a:t>
            </a:r>
            <a:r>
              <a:rPr lang="sr-Cyrl-RS" sz="1050" dirty="0"/>
              <a:t>прост.“</a:t>
            </a:r>
            <a:endParaRPr lang="en-US" sz="1050" dirty="0"/>
          </a:p>
          <a:p>
            <a:pPr algn="ctr"/>
            <a:endParaRPr lang="en-US" sz="1050" dirty="0"/>
          </a:p>
        </p:txBody>
      </p:sp>
      <p:cxnSp>
        <p:nvCxnSpPr>
          <p:cNvPr id="30" name="Straight Arrow Connector 29"/>
          <p:cNvCxnSpPr>
            <a:stCxn id="28" idx="2"/>
          </p:cNvCxnSpPr>
          <p:nvPr/>
        </p:nvCxnSpPr>
        <p:spPr>
          <a:xfrm>
            <a:off x="3347864" y="5961242"/>
            <a:ext cx="0" cy="2880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347864" y="6249273"/>
            <a:ext cx="168194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9" idx="2"/>
          </p:cNvCxnSpPr>
          <p:nvPr/>
        </p:nvCxnSpPr>
        <p:spPr>
          <a:xfrm>
            <a:off x="6342674" y="5922162"/>
            <a:ext cx="0" cy="3271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34" idx="0"/>
          </p:cNvCxnSpPr>
          <p:nvPr/>
        </p:nvCxnSpPr>
        <p:spPr>
          <a:xfrm>
            <a:off x="5022720" y="6249691"/>
            <a:ext cx="0" cy="2002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Flowchart: Terminator 33"/>
          <p:cNvSpPr/>
          <p:nvPr/>
        </p:nvSpPr>
        <p:spPr>
          <a:xfrm>
            <a:off x="4158624" y="6449933"/>
            <a:ext cx="1728192" cy="216024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200" dirty="0" smtClean="0"/>
              <a:t>КРАЈ</a:t>
            </a:r>
            <a:endParaRPr lang="en-US" sz="1200" dirty="0"/>
          </a:p>
        </p:txBody>
      </p:sp>
      <p:cxnSp>
        <p:nvCxnSpPr>
          <p:cNvPr id="35" name="Straight Arrow Connector 34"/>
          <p:cNvCxnSpPr>
            <a:stCxn id="15" idx="2"/>
            <a:endCxn id="18" idx="0"/>
          </p:cNvCxnSpPr>
          <p:nvPr/>
        </p:nvCxnSpPr>
        <p:spPr>
          <a:xfrm flipH="1">
            <a:off x="7004361" y="2663967"/>
            <a:ext cx="22153" cy="1889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8" idx="2"/>
            <a:endCxn id="6" idx="0"/>
          </p:cNvCxnSpPr>
          <p:nvPr/>
        </p:nvCxnSpPr>
        <p:spPr>
          <a:xfrm flipH="1">
            <a:off x="6992895" y="3165896"/>
            <a:ext cx="11466" cy="3666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791510" y="3544861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/>
              <a:t>Т</a:t>
            </a:r>
            <a:endParaRPr lang="en-US" dirty="0"/>
          </a:p>
        </p:txBody>
      </p:sp>
      <p:sp>
        <p:nvSpPr>
          <p:cNvPr id="5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95844" cy="1143000"/>
          </a:xfrm>
        </p:spPr>
        <p:txBody>
          <a:bodyPr/>
          <a:lstStyle/>
          <a:p>
            <a:r>
              <a:rPr lang="sr-Cyrl-RS" dirty="0" smtClean="0"/>
              <a:t>Испитивање да ли је неки</a:t>
            </a:r>
            <a:br>
              <a:rPr lang="sr-Cyrl-RS" dirty="0" smtClean="0"/>
            </a:br>
            <a:r>
              <a:rPr lang="sr-Cyrl-RS" dirty="0" smtClean="0"/>
              <a:t> број Х прост </a:t>
            </a:r>
            <a:endParaRPr lang="en-US" dirty="0"/>
          </a:p>
        </p:txBody>
      </p:sp>
      <p:cxnSp>
        <p:nvCxnSpPr>
          <p:cNvPr id="51" name="Straight Arrow Connector 50"/>
          <p:cNvCxnSpPr/>
          <p:nvPr/>
        </p:nvCxnSpPr>
        <p:spPr>
          <a:xfrm flipH="1" flipV="1">
            <a:off x="5022720" y="6249272"/>
            <a:ext cx="1349480" cy="8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23" y="1484783"/>
            <a:ext cx="3774991" cy="2996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997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sr-Cyrl-RS" dirty="0" smtClean="0"/>
              <a:t>Испитивање да ли је неки број Х прост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99" y="1484784"/>
            <a:ext cx="7669213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7" y="3789040"/>
            <a:ext cx="7704137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508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www.rajak.rs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sr-Cyrl-RS" dirty="0" smtClean="0"/>
              <a:t>Програм </a:t>
            </a:r>
            <a:r>
              <a:rPr lang="sr-Cyrl-RS" dirty="0"/>
              <a:t>за налажење следбеника неког природног броја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9" y="1795463"/>
            <a:ext cx="6410325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759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RS" dirty="0" smtClean="0"/>
              <a:t>Алгоритам:                                            Код:</a:t>
            </a:r>
          </a:p>
          <a:p>
            <a:pPr algn="ctr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www.rajak.rs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Програм </a:t>
            </a:r>
            <a:r>
              <a:rPr lang="sr-Cyrl-RS" dirty="0"/>
              <a:t>за налажење супротног целог броја</a:t>
            </a:r>
            <a:endParaRPr lang="en-US" dirty="0"/>
          </a:p>
        </p:txBody>
      </p:sp>
      <p:sp>
        <p:nvSpPr>
          <p:cNvPr id="17" name="Flowchart: Terminator 16"/>
          <p:cNvSpPr/>
          <p:nvPr/>
        </p:nvSpPr>
        <p:spPr>
          <a:xfrm>
            <a:off x="611560" y="2178615"/>
            <a:ext cx="1728192" cy="216024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200" dirty="0" smtClean="0"/>
              <a:t>ПОЧЕТАК</a:t>
            </a:r>
            <a:endParaRPr lang="en-US" sz="1200" dirty="0"/>
          </a:p>
        </p:txBody>
      </p:sp>
      <p:sp>
        <p:nvSpPr>
          <p:cNvPr id="18" name="Flowchart: Process 17"/>
          <p:cNvSpPr/>
          <p:nvPr/>
        </p:nvSpPr>
        <p:spPr>
          <a:xfrm>
            <a:off x="197515" y="2584766"/>
            <a:ext cx="2556284" cy="421942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200" dirty="0" smtClean="0"/>
              <a:t>Целобројни Х</a:t>
            </a:r>
          </a:p>
          <a:p>
            <a:pPr algn="ctr"/>
            <a:r>
              <a:rPr lang="sr-Cyrl-RS" sz="1200" dirty="0" smtClean="0"/>
              <a:t>Целобројни С</a:t>
            </a:r>
            <a:endParaRPr lang="en-US" sz="1200" dirty="0"/>
          </a:p>
        </p:txBody>
      </p:sp>
      <p:cxnSp>
        <p:nvCxnSpPr>
          <p:cNvPr id="19" name="Straight Arrow Connector 18"/>
          <p:cNvCxnSpPr>
            <a:stCxn id="18" idx="2"/>
            <a:endCxn id="20" idx="0"/>
          </p:cNvCxnSpPr>
          <p:nvPr/>
        </p:nvCxnSpPr>
        <p:spPr>
          <a:xfrm>
            <a:off x="1475656" y="3006708"/>
            <a:ext cx="0" cy="2520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Flowchart: Manual Operation 19"/>
          <p:cNvSpPr/>
          <p:nvPr/>
        </p:nvSpPr>
        <p:spPr>
          <a:xfrm>
            <a:off x="998603" y="3258735"/>
            <a:ext cx="954107" cy="432048"/>
          </a:xfrm>
          <a:prstGeom prst="flowChartManualOperat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/>
              <a:t>Х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20" idx="2"/>
            <a:endCxn id="22" idx="0"/>
          </p:cNvCxnSpPr>
          <p:nvPr/>
        </p:nvCxnSpPr>
        <p:spPr>
          <a:xfrm>
            <a:off x="1475656" y="369078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Flowchart: Process 21"/>
          <p:cNvSpPr/>
          <p:nvPr/>
        </p:nvSpPr>
        <p:spPr>
          <a:xfrm>
            <a:off x="548554" y="3978816"/>
            <a:ext cx="1854207" cy="360040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 = </a:t>
            </a:r>
            <a:r>
              <a:rPr lang="sr-Cyrl-RS" dirty="0" smtClean="0"/>
              <a:t>(-1)*</a:t>
            </a:r>
            <a:r>
              <a:rPr lang="en-US" dirty="0" smtClean="0"/>
              <a:t>X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22" idx="2"/>
            <a:endCxn id="24" idx="0"/>
          </p:cNvCxnSpPr>
          <p:nvPr/>
        </p:nvCxnSpPr>
        <p:spPr>
          <a:xfrm>
            <a:off x="1475657" y="4338855"/>
            <a:ext cx="7889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rapezoid 23"/>
          <p:cNvSpPr/>
          <p:nvPr/>
        </p:nvSpPr>
        <p:spPr>
          <a:xfrm>
            <a:off x="943485" y="4698895"/>
            <a:ext cx="1080120" cy="504056"/>
          </a:xfrm>
          <a:prstGeom prst="trapezoi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С</a:t>
            </a:r>
            <a:endParaRPr lang="en-US" dirty="0"/>
          </a:p>
        </p:txBody>
      </p:sp>
      <p:cxnSp>
        <p:nvCxnSpPr>
          <p:cNvPr id="25" name="Straight Arrow Connector 24"/>
          <p:cNvCxnSpPr>
            <a:stCxn id="24" idx="2"/>
          </p:cNvCxnSpPr>
          <p:nvPr/>
        </p:nvCxnSpPr>
        <p:spPr>
          <a:xfrm>
            <a:off x="1483545" y="5202951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Flowchart: Terminator 25"/>
          <p:cNvSpPr/>
          <p:nvPr/>
        </p:nvSpPr>
        <p:spPr>
          <a:xfrm>
            <a:off x="619449" y="5634999"/>
            <a:ext cx="1728192" cy="216024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200" dirty="0" smtClean="0"/>
              <a:t>КРАЈ</a:t>
            </a:r>
            <a:endParaRPr lang="en-US" sz="1200" dirty="0"/>
          </a:p>
        </p:txBody>
      </p:sp>
      <p:cxnSp>
        <p:nvCxnSpPr>
          <p:cNvPr id="27" name="Straight Arrow Connector 26"/>
          <p:cNvCxnSpPr>
            <a:stCxn id="17" idx="2"/>
            <a:endCxn id="18" idx="0"/>
          </p:cNvCxnSpPr>
          <p:nvPr/>
        </p:nvCxnSpPr>
        <p:spPr>
          <a:xfrm>
            <a:off x="1475656" y="2394639"/>
            <a:ext cx="0" cy="1901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019" y="2303207"/>
            <a:ext cx="6243836" cy="2581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052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7" grpId="0" animBg="1"/>
      <p:bldP spid="18" grpId="0" animBg="1"/>
      <p:bldP spid="20" grpId="0" animBg="1"/>
      <p:bldP spid="22" grpId="0" animBg="1"/>
      <p:bldP spid="24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www.rajak.rs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sr-Cyrl-RS" dirty="0" smtClean="0"/>
              <a:t>Програм </a:t>
            </a:r>
            <a:r>
              <a:rPr lang="sr-Cyrl-RS" dirty="0"/>
              <a:t>за налажење супротног целог броја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64" y="1814513"/>
            <a:ext cx="6467475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998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RS" dirty="0" smtClean="0"/>
              <a:t>Алгоритам:                                        Код:</a:t>
            </a:r>
          </a:p>
          <a:p>
            <a:pPr algn="ctr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www.rajak.rs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Програм </a:t>
            </a:r>
            <a:r>
              <a:rPr lang="sr-Cyrl-RS" dirty="0"/>
              <a:t>за налажење супротног </a:t>
            </a:r>
            <a:r>
              <a:rPr lang="sr-Cyrl-RS" dirty="0" smtClean="0"/>
              <a:t>реалног броја?</a:t>
            </a:r>
            <a:endParaRPr lang="en-US" dirty="0"/>
          </a:p>
        </p:txBody>
      </p:sp>
      <p:sp>
        <p:nvSpPr>
          <p:cNvPr id="17" name="Flowchart: Terminator 16"/>
          <p:cNvSpPr/>
          <p:nvPr/>
        </p:nvSpPr>
        <p:spPr>
          <a:xfrm>
            <a:off x="611560" y="2168860"/>
            <a:ext cx="1728192" cy="216024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200" dirty="0" smtClean="0"/>
              <a:t>ПОЧЕТАК</a:t>
            </a:r>
            <a:endParaRPr lang="en-US" sz="1200" dirty="0"/>
          </a:p>
        </p:txBody>
      </p:sp>
      <p:sp>
        <p:nvSpPr>
          <p:cNvPr id="18" name="Flowchart: Process 17"/>
          <p:cNvSpPr/>
          <p:nvPr/>
        </p:nvSpPr>
        <p:spPr>
          <a:xfrm>
            <a:off x="197515" y="2575011"/>
            <a:ext cx="2556284" cy="421942"/>
          </a:xfrm>
          <a:prstGeom prst="flowChartProcess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200" dirty="0" smtClean="0">
                <a:solidFill>
                  <a:srgbClr val="FF0000"/>
                </a:solidFill>
              </a:rPr>
              <a:t>Реални</a:t>
            </a:r>
            <a:r>
              <a:rPr lang="sr-Cyrl-RS" sz="1200" dirty="0" smtClean="0"/>
              <a:t> Х</a:t>
            </a:r>
          </a:p>
          <a:p>
            <a:pPr algn="ctr"/>
            <a:r>
              <a:rPr lang="sr-Cyrl-RS" sz="1200" dirty="0" smtClean="0">
                <a:solidFill>
                  <a:srgbClr val="FF0000"/>
                </a:solidFill>
              </a:rPr>
              <a:t>Реални</a:t>
            </a:r>
            <a:r>
              <a:rPr lang="sr-Cyrl-RS" sz="1200" dirty="0" smtClean="0"/>
              <a:t> С</a:t>
            </a:r>
            <a:endParaRPr lang="en-US" sz="1200" dirty="0"/>
          </a:p>
        </p:txBody>
      </p:sp>
      <p:cxnSp>
        <p:nvCxnSpPr>
          <p:cNvPr id="19" name="Straight Arrow Connector 18"/>
          <p:cNvCxnSpPr>
            <a:stCxn id="18" idx="2"/>
            <a:endCxn id="20" idx="0"/>
          </p:cNvCxnSpPr>
          <p:nvPr/>
        </p:nvCxnSpPr>
        <p:spPr>
          <a:xfrm>
            <a:off x="1475656" y="2996952"/>
            <a:ext cx="0" cy="2520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Flowchart: Manual Operation 19"/>
          <p:cNvSpPr/>
          <p:nvPr/>
        </p:nvSpPr>
        <p:spPr>
          <a:xfrm>
            <a:off x="998603" y="3248980"/>
            <a:ext cx="954107" cy="432048"/>
          </a:xfrm>
          <a:prstGeom prst="flowChartManualOperat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/>
              <a:t>Х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20" idx="2"/>
            <a:endCxn id="22" idx="0"/>
          </p:cNvCxnSpPr>
          <p:nvPr/>
        </p:nvCxnSpPr>
        <p:spPr>
          <a:xfrm>
            <a:off x="1475656" y="368102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Flowchart: Process 21"/>
          <p:cNvSpPr/>
          <p:nvPr/>
        </p:nvSpPr>
        <p:spPr>
          <a:xfrm>
            <a:off x="548554" y="3969060"/>
            <a:ext cx="1854207" cy="360040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 = </a:t>
            </a:r>
            <a:r>
              <a:rPr lang="sr-Cyrl-RS" dirty="0" smtClean="0"/>
              <a:t>(-1)*</a:t>
            </a:r>
            <a:r>
              <a:rPr lang="en-US" dirty="0" smtClean="0"/>
              <a:t>X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22" idx="2"/>
            <a:endCxn id="24" idx="0"/>
          </p:cNvCxnSpPr>
          <p:nvPr/>
        </p:nvCxnSpPr>
        <p:spPr>
          <a:xfrm>
            <a:off x="1475657" y="4329101"/>
            <a:ext cx="7889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rapezoid 23"/>
          <p:cNvSpPr/>
          <p:nvPr/>
        </p:nvSpPr>
        <p:spPr>
          <a:xfrm>
            <a:off x="943485" y="4689141"/>
            <a:ext cx="1080120" cy="504056"/>
          </a:xfrm>
          <a:prstGeom prst="trapezoi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С</a:t>
            </a:r>
            <a:endParaRPr lang="en-US" dirty="0"/>
          </a:p>
        </p:txBody>
      </p:sp>
      <p:cxnSp>
        <p:nvCxnSpPr>
          <p:cNvPr id="25" name="Straight Arrow Connector 24"/>
          <p:cNvCxnSpPr>
            <a:stCxn id="24" idx="2"/>
          </p:cNvCxnSpPr>
          <p:nvPr/>
        </p:nvCxnSpPr>
        <p:spPr>
          <a:xfrm>
            <a:off x="1483545" y="519319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Flowchart: Terminator 25"/>
          <p:cNvSpPr/>
          <p:nvPr/>
        </p:nvSpPr>
        <p:spPr>
          <a:xfrm>
            <a:off x="619449" y="5625244"/>
            <a:ext cx="1728192" cy="216024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200" dirty="0" smtClean="0"/>
              <a:t>КРАЈ</a:t>
            </a:r>
            <a:endParaRPr lang="en-US" sz="1200" dirty="0"/>
          </a:p>
        </p:txBody>
      </p:sp>
      <p:cxnSp>
        <p:nvCxnSpPr>
          <p:cNvPr id="27" name="Straight Arrow Connector 26"/>
          <p:cNvCxnSpPr>
            <a:stCxn id="17" idx="2"/>
            <a:endCxn id="18" idx="0"/>
          </p:cNvCxnSpPr>
          <p:nvPr/>
        </p:nvCxnSpPr>
        <p:spPr>
          <a:xfrm>
            <a:off x="1475656" y="2384885"/>
            <a:ext cx="0" cy="1901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662" y="2168860"/>
            <a:ext cx="6352583" cy="3064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622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7" grpId="0" animBg="1"/>
      <p:bldP spid="18" grpId="0" animBg="1"/>
      <p:bldP spid="20" grpId="0" animBg="1"/>
      <p:bldP spid="22" grpId="0" animBg="1"/>
      <p:bldP spid="24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www.rajak.rs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sr-Cyrl-RS" dirty="0" smtClean="0"/>
              <a:t>Програм </a:t>
            </a:r>
            <a:r>
              <a:rPr lang="sr-Cyrl-RS" dirty="0"/>
              <a:t>за налажење супротног </a:t>
            </a:r>
            <a:r>
              <a:rPr lang="sr-Cyrl-RS" dirty="0" smtClean="0"/>
              <a:t>реалног броја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6" y="1795463"/>
            <a:ext cx="6457951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959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Програм за претварање центиметре</a:t>
            </a:r>
            <a:r>
              <a:rPr lang="en-US" dirty="0" smtClean="0"/>
              <a:t> </a:t>
            </a:r>
            <a:r>
              <a:rPr lang="sr-Cyrl-RS" dirty="0" smtClean="0"/>
              <a:t>у метре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www.rajak.rs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marL="0" indent="0">
              <a:buNone/>
            </a:pPr>
            <a:r>
              <a:rPr lang="sr-Cyrl-RS" dirty="0" smtClean="0"/>
              <a:t>Алгоритам:                                          Код: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6" name="Flowchart: Terminator 5"/>
          <p:cNvSpPr/>
          <p:nvPr/>
        </p:nvSpPr>
        <p:spPr>
          <a:xfrm>
            <a:off x="611560" y="2168860"/>
            <a:ext cx="1728192" cy="216024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200" dirty="0" smtClean="0"/>
              <a:t>ПОЧЕТАК</a:t>
            </a:r>
            <a:endParaRPr lang="en-US" sz="1200" dirty="0"/>
          </a:p>
        </p:txBody>
      </p:sp>
      <p:sp>
        <p:nvSpPr>
          <p:cNvPr id="7" name="Flowchart: Process 6"/>
          <p:cNvSpPr/>
          <p:nvPr/>
        </p:nvSpPr>
        <p:spPr>
          <a:xfrm>
            <a:off x="197515" y="2575011"/>
            <a:ext cx="2556284" cy="421942"/>
          </a:xfrm>
          <a:prstGeom prst="flowChartProcess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200" dirty="0" smtClean="0">
                <a:solidFill>
                  <a:schemeClr val="tx1"/>
                </a:solidFill>
              </a:rPr>
              <a:t>Реални </a:t>
            </a:r>
            <a:r>
              <a:rPr lang="en-US" sz="1200" dirty="0" smtClean="0">
                <a:solidFill>
                  <a:schemeClr val="tx1"/>
                </a:solidFill>
              </a:rPr>
              <a:t>m</a:t>
            </a:r>
            <a:endParaRPr lang="sr-Cyrl-RS" sz="1200" dirty="0" smtClean="0">
              <a:solidFill>
                <a:schemeClr val="tx1"/>
              </a:solidFill>
            </a:endParaRPr>
          </a:p>
          <a:p>
            <a:pPr algn="ctr"/>
            <a:r>
              <a:rPr lang="sr-Cyrl-RS" sz="1200" dirty="0" smtClean="0">
                <a:solidFill>
                  <a:schemeClr val="tx1"/>
                </a:solidFill>
              </a:rPr>
              <a:t>Реални </a:t>
            </a:r>
            <a:r>
              <a:rPr lang="en-US" sz="1200" dirty="0" smtClean="0">
                <a:solidFill>
                  <a:schemeClr val="tx1"/>
                </a:solidFill>
              </a:rPr>
              <a:t>cm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>
            <a:stCxn id="7" idx="2"/>
            <a:endCxn id="9" idx="0"/>
          </p:cNvCxnSpPr>
          <p:nvPr/>
        </p:nvCxnSpPr>
        <p:spPr>
          <a:xfrm>
            <a:off x="1475656" y="2996952"/>
            <a:ext cx="0" cy="2520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Flowchart: Manual Operation 8"/>
          <p:cNvSpPr/>
          <p:nvPr/>
        </p:nvSpPr>
        <p:spPr>
          <a:xfrm>
            <a:off x="998603" y="3248980"/>
            <a:ext cx="954107" cy="432048"/>
          </a:xfrm>
          <a:prstGeom prst="flowChartManualOperat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cm</a:t>
            </a:r>
            <a:endParaRPr lang="en-US" dirty="0"/>
          </a:p>
        </p:txBody>
      </p:sp>
      <p:cxnSp>
        <p:nvCxnSpPr>
          <p:cNvPr id="10" name="Straight Arrow Connector 9"/>
          <p:cNvCxnSpPr>
            <a:stCxn id="9" idx="2"/>
            <a:endCxn id="11" idx="0"/>
          </p:cNvCxnSpPr>
          <p:nvPr/>
        </p:nvCxnSpPr>
        <p:spPr>
          <a:xfrm>
            <a:off x="1475656" y="368102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lowchart: Process 10"/>
          <p:cNvSpPr/>
          <p:nvPr/>
        </p:nvSpPr>
        <p:spPr>
          <a:xfrm>
            <a:off x="548554" y="3969060"/>
            <a:ext cx="1854207" cy="360040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m=cm/100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1" idx="2"/>
            <a:endCxn id="13" idx="0"/>
          </p:cNvCxnSpPr>
          <p:nvPr/>
        </p:nvCxnSpPr>
        <p:spPr>
          <a:xfrm>
            <a:off x="1475657" y="4329101"/>
            <a:ext cx="7889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rapezoid 12"/>
          <p:cNvSpPr/>
          <p:nvPr/>
        </p:nvSpPr>
        <p:spPr>
          <a:xfrm>
            <a:off x="943485" y="4689141"/>
            <a:ext cx="1080120" cy="504056"/>
          </a:xfrm>
          <a:prstGeom prst="trapezoi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3" idx="2"/>
          </p:cNvCxnSpPr>
          <p:nvPr/>
        </p:nvCxnSpPr>
        <p:spPr>
          <a:xfrm>
            <a:off x="1483545" y="519319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Flowchart: Terminator 14"/>
          <p:cNvSpPr/>
          <p:nvPr/>
        </p:nvSpPr>
        <p:spPr>
          <a:xfrm>
            <a:off x="619449" y="5625244"/>
            <a:ext cx="1728192" cy="216024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200" dirty="0" smtClean="0"/>
              <a:t>КРАЈ</a:t>
            </a:r>
            <a:endParaRPr lang="en-US" sz="1200" dirty="0"/>
          </a:p>
        </p:txBody>
      </p:sp>
      <p:cxnSp>
        <p:nvCxnSpPr>
          <p:cNvPr id="16" name="Straight Arrow Connector 15"/>
          <p:cNvCxnSpPr>
            <a:stCxn id="6" idx="2"/>
            <a:endCxn id="7" idx="0"/>
          </p:cNvCxnSpPr>
          <p:nvPr/>
        </p:nvCxnSpPr>
        <p:spPr>
          <a:xfrm>
            <a:off x="1475656" y="2384885"/>
            <a:ext cx="0" cy="1901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2260445"/>
            <a:ext cx="5457825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312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  <p:bldP spid="7" grpId="0" animBg="1"/>
      <p:bldP spid="9" grpId="0" animBg="1"/>
      <p:bldP spid="11" grpId="0" animBg="1"/>
      <p:bldP spid="13" grpId="0" animBg="1"/>
      <p:bldP spid="1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/>
      <a:bodyPr/>
      <a:lstStyle/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2786</TotalTime>
  <Words>929</Words>
  <Application>Microsoft Office PowerPoint</Application>
  <PresentationFormat>On-screen Show (4:3)</PresentationFormat>
  <Paragraphs>275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Oriel</vt:lpstr>
      <vt:lpstr>Школа Рајак Програмерска радионица</vt:lpstr>
      <vt:lpstr>Структура кода „здраво, свете“програма</vt:lpstr>
      <vt:lpstr>Програм за налажење следбеника неког природног броја</vt:lpstr>
      <vt:lpstr>Програм за налажење следбеника неког природног броја</vt:lpstr>
      <vt:lpstr>Програм за налажење супротног целог броја</vt:lpstr>
      <vt:lpstr>Програм за налажење супротног целог броја</vt:lpstr>
      <vt:lpstr>Програм за налажење супротног реалног броја?</vt:lpstr>
      <vt:lpstr>Програм за налажење супротног реалног броја</vt:lpstr>
      <vt:lpstr>Програм за претварање центиметре у метре</vt:lpstr>
      <vt:lpstr>Програм за претварање центиметре у метре</vt:lpstr>
      <vt:lpstr>Програм за налажење квадрата неког броја?</vt:lpstr>
      <vt:lpstr>Програм за налажење квадрата неког броја</vt:lpstr>
      <vt:lpstr>Контрола тока програма</vt:lpstr>
      <vt:lpstr>Контрола тока програма</vt:lpstr>
      <vt:lpstr>Испитивање парности унетог целог броја</vt:lpstr>
      <vt:lpstr>Испитивање парности унетог целог броја</vt:lpstr>
      <vt:lpstr>Програм за налажење претходника неког природног броја?</vt:lpstr>
      <vt:lpstr>Програм за налажење претходника неког природног броја</vt:lpstr>
      <vt:lpstr>Контрола тока програма</vt:lpstr>
      <vt:lpstr>Испис природе решења квадратне једначине на основу дискриминанте</vt:lpstr>
      <vt:lpstr>Дискриминанта</vt:lpstr>
      <vt:lpstr>Испис природе решења квадратне једначине на основу дискриминанте</vt:lpstr>
      <vt:lpstr>Испис природе решења квадратне једначине на основу дискриминанте</vt:lpstr>
      <vt:lpstr>PowerPoint Presentation</vt:lpstr>
      <vt:lpstr>Контрола тока програма </vt:lpstr>
      <vt:lpstr>Контрола тока програма </vt:lpstr>
      <vt:lpstr>Петље</vt:lpstr>
      <vt:lpstr>for (унапред познат број итерација)</vt:lpstr>
      <vt:lpstr>ИСПИС 10 ПУТА ЗДРАВО</vt:lpstr>
      <vt:lpstr>ИСПИС 10 ПУТА ЗДРАВО</vt:lpstr>
      <vt:lpstr>збир првих н целих бројева</vt:lpstr>
      <vt:lpstr>збир првих н целих бројева</vt:lpstr>
      <vt:lpstr>while (непознат број итерација)</vt:lpstr>
      <vt:lpstr>Испитивање да ли је неки број Х прост</vt:lpstr>
      <vt:lpstr>Испитивање да ли је неки број Х прост</vt:lpstr>
      <vt:lpstr>do while</vt:lpstr>
      <vt:lpstr>Испитивање да ли је неки  број Х прост </vt:lpstr>
      <vt:lpstr>Испитивање да ли је неки број Х прост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Рајак Програмерска радионица</dc:title>
  <dc:creator>computer</dc:creator>
  <cp:lastModifiedBy>ilija</cp:lastModifiedBy>
  <cp:revision>486</cp:revision>
  <dcterms:created xsi:type="dcterms:W3CDTF">2013-02-13T09:04:16Z</dcterms:created>
  <dcterms:modified xsi:type="dcterms:W3CDTF">2013-03-02T12:26:50Z</dcterms:modified>
</cp:coreProperties>
</file>