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8" r:id="rId1"/>
  </p:sldMasterIdLst>
  <p:notesMasterIdLst>
    <p:notesMasterId r:id="rId23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72" r:id="rId11"/>
    <p:sldId id="266" r:id="rId12"/>
    <p:sldId id="267" r:id="rId13"/>
    <p:sldId id="269" r:id="rId14"/>
    <p:sldId id="268" r:id="rId15"/>
    <p:sldId id="274" r:id="rId16"/>
    <p:sldId id="271" r:id="rId17"/>
    <p:sldId id="273" r:id="rId18"/>
    <p:sldId id="276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lija" initials="i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4" autoAdjust="0"/>
    <p:restoredTop sz="94675" autoAdjust="0"/>
  </p:normalViewPr>
  <p:slideViewPr>
    <p:cSldViewPr>
      <p:cViewPr>
        <p:scale>
          <a:sx n="114" d="100"/>
          <a:sy n="114" d="100"/>
        </p:scale>
        <p:origin x="-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1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90DC7-01D2-4A6A-BAFD-B06DEA2A281E}" type="datetimeFigureOut">
              <a:rPr lang="en-US" smtClean="0"/>
              <a:t>3/9/2013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0B4AF-EAD0-4D49-8B50-5AFDF1B89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65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51DB24C-76D1-4498-BAD5-AF57BC96E1B4}" type="datetime1">
              <a:rPr lang="en-US" smtClean="0"/>
              <a:t>3/9/2013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DFFEC-B853-4C79-B11E-7090CE98053C}" type="datetime1">
              <a:rPr lang="en-US" smtClean="0"/>
              <a:t>3/9/2013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D493B-FD93-4722-AD9B-3D887C9C63D3}" type="datetime1">
              <a:rPr lang="en-US" smtClean="0"/>
              <a:t>3/9/2013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66DFC4-6CE0-41BF-B67D-9185B4EC6382}" type="datetime1">
              <a:rPr lang="en-US" smtClean="0"/>
              <a:t>3/9/2013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FEA180-ACF1-4222-B60C-F94B6B4983C5}" type="datetime1">
              <a:rPr lang="en-US" smtClean="0"/>
              <a:t>3/9/2013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7DB6E-0150-44AB-A0B3-E5125A57F78D}" type="datetime1">
              <a:rPr lang="en-US" smtClean="0"/>
              <a:t>3/9/2013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6538-ADF7-4E94-AC9C-0833688F20DC}" type="datetime1">
              <a:rPr lang="en-US" smtClean="0"/>
              <a:t>3/9/2013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C6AA76-9391-4488-ADB2-72C1A906FBF2}" type="datetime1">
              <a:rPr lang="en-US" smtClean="0"/>
              <a:t>3/9/2013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428F7-D67C-4162-8B57-7A22804235B5}" type="datetime1">
              <a:rPr lang="en-US" smtClean="0"/>
              <a:t>3/9/2013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A992FC-9FF7-4C79-A785-B9D215E7123D}" type="datetime1">
              <a:rPr lang="en-US" smtClean="0"/>
              <a:t>3/9/2013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04B837E-5039-433D-A549-6F4593E3A743}" type="datetime1">
              <a:rPr lang="en-US" smtClean="0"/>
              <a:t>3/9/2013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www.rajak.rs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6A5F875-2634-4873-A578-04D8BD2C9AF2}" type="datetime1">
              <a:rPr lang="en-US" smtClean="0"/>
              <a:t>3/9/2013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7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D24F7F-26F4-4DC8-8353-2D020D5388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404665"/>
            <a:ext cx="6172200" cy="2106728"/>
          </a:xfrm>
        </p:spPr>
        <p:txBody>
          <a:bodyPr/>
          <a:lstStyle/>
          <a:p>
            <a:pPr algn="ctr"/>
            <a:r>
              <a:rPr lang="sr-Cyrl-RS" dirty="0" smtClean="0"/>
              <a:t>Школа Рајак</a:t>
            </a:r>
            <a:br>
              <a:rPr lang="sr-Cyrl-RS" dirty="0" smtClean="0"/>
            </a:br>
            <a:r>
              <a:rPr lang="sr-Cyrl-RS" dirty="0" smtClean="0"/>
              <a:t>Програмерска радионица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2708920"/>
            <a:ext cx="6172200" cy="3744416"/>
          </a:xfrm>
        </p:spPr>
        <p:txBody>
          <a:bodyPr>
            <a:normAutofit/>
          </a:bodyPr>
          <a:lstStyle/>
          <a:p>
            <a:pPr algn="ctr"/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u="sng" dirty="0" smtClean="0"/>
              <a:t>НИЗОВИ</a:t>
            </a:r>
            <a:r>
              <a:rPr lang="sr-Cyrl-RS" dirty="0" smtClean="0"/>
              <a:t/>
            </a:r>
            <a:br>
              <a:rPr lang="sr-Cyrl-RS" dirty="0" smtClean="0"/>
            </a:br>
            <a:r>
              <a:rPr lang="sr-Cyrl-RS" b="0" dirty="0" smtClean="0"/>
              <a:t>Предавач: Себастиан Новак</a:t>
            </a:r>
            <a:br>
              <a:rPr lang="sr-Cyrl-RS" b="0" dirty="0" smtClean="0"/>
            </a:br>
            <a:r>
              <a:rPr lang="sr-Cyrl-RS" b="0" dirty="0" smtClean="0"/>
              <a:t>Техничка подршка: Илија Рајак, Ким Новак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endParaRPr lang="en-US" b="0" dirty="0" smtClean="0"/>
          </a:p>
          <a:p>
            <a:pPr algn="ctr"/>
            <a:r>
              <a:rPr lang="en-US" sz="2400" b="0" dirty="0" smtClean="0"/>
              <a:t>www.rajak.rs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571500"/>
            <a:ext cx="7467600" cy="1143000"/>
          </a:xfrm>
        </p:spPr>
        <p:txBody>
          <a:bodyPr/>
          <a:lstStyle/>
          <a:p>
            <a:r>
              <a:rPr lang="sr-Cyrl-RS" dirty="0" smtClean="0"/>
              <a:t>употреба петље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1584679" y="582505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2190645" y="942545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Process 7"/>
          <p:cNvSpPr/>
          <p:nvPr/>
        </p:nvSpPr>
        <p:spPr>
          <a:xfrm>
            <a:off x="1316987" y="1079284"/>
            <a:ext cx="1800199" cy="4320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[3]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endParaRPr lang="en-US" sz="1200" dirty="0"/>
          </a:p>
        </p:txBody>
      </p:sp>
      <p:cxnSp>
        <p:nvCxnSpPr>
          <p:cNvPr id="15" name="Straight Arrow Connector 14"/>
          <p:cNvCxnSpPr>
            <a:stCxn id="8" idx="2"/>
          </p:cNvCxnSpPr>
          <p:nvPr/>
        </p:nvCxnSpPr>
        <p:spPr>
          <a:xfrm>
            <a:off x="2217087" y="15113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1622966" y="2096852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i&lt;3</a:t>
            </a:r>
            <a:endParaRPr lang="en-US" sz="1050" dirty="0"/>
          </a:p>
        </p:txBody>
      </p:sp>
      <p:cxnSp>
        <p:nvCxnSpPr>
          <p:cNvPr id="26" name="Straight Arrow Connector 25"/>
          <p:cNvCxnSpPr>
            <a:stCxn id="16" idx="2"/>
            <a:endCxn id="32" idx="0"/>
          </p:cNvCxnSpPr>
          <p:nvPr/>
        </p:nvCxnSpPr>
        <p:spPr>
          <a:xfrm>
            <a:off x="2222831" y="2782264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3206" y="2831085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10800000">
            <a:off x="1246125" y="191218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2" name="Flowchart: Manual Operation 31"/>
          <p:cNvSpPr/>
          <p:nvPr/>
        </p:nvSpPr>
        <p:spPr>
          <a:xfrm>
            <a:off x="1861047" y="3092769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123728" y="5789898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190645" y="3671572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42" idx="2"/>
          </p:cNvCxnSpPr>
          <p:nvPr/>
        </p:nvCxnSpPr>
        <p:spPr>
          <a:xfrm flipV="1">
            <a:off x="3380729" y="2879485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986759" y="2634789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313812" y="4779818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57" idx="3"/>
          </p:cNvCxnSpPr>
          <p:nvPr/>
        </p:nvCxnSpPr>
        <p:spPr>
          <a:xfrm flipH="1">
            <a:off x="2777764" y="4800818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1"/>
          </p:cNvCxnSpPr>
          <p:nvPr/>
        </p:nvCxnSpPr>
        <p:spPr>
          <a:xfrm flipH="1">
            <a:off x="460587" y="2439558"/>
            <a:ext cx="11623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79" idx="0"/>
          </p:cNvCxnSpPr>
          <p:nvPr/>
        </p:nvCxnSpPr>
        <p:spPr>
          <a:xfrm>
            <a:off x="2177899" y="3933056"/>
            <a:ext cx="1" cy="148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Flowchart: Decision 56"/>
          <p:cNvSpPr/>
          <p:nvPr/>
        </p:nvSpPr>
        <p:spPr>
          <a:xfrm>
            <a:off x="1578034" y="4458112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i&lt;3</a:t>
            </a:r>
            <a:endParaRPr lang="en-US" sz="1050" dirty="0"/>
          </a:p>
        </p:txBody>
      </p:sp>
      <p:cxnSp>
        <p:nvCxnSpPr>
          <p:cNvPr id="58" name="Straight Arrow Connector 57"/>
          <p:cNvCxnSpPr>
            <a:stCxn id="57" idx="2"/>
          </p:cNvCxnSpPr>
          <p:nvPr/>
        </p:nvCxnSpPr>
        <p:spPr>
          <a:xfrm>
            <a:off x="2177899" y="5143524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123728" y="6011832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62" idx="2"/>
          </p:cNvCxnSpPr>
          <p:nvPr/>
        </p:nvCxnSpPr>
        <p:spPr>
          <a:xfrm flipV="1">
            <a:off x="3313812" y="5219745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919842" y="4975049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65" name="Trapezoid 64"/>
          <p:cNvSpPr/>
          <p:nvPr/>
        </p:nvSpPr>
        <p:spPr>
          <a:xfrm>
            <a:off x="1835696" y="5413214"/>
            <a:ext cx="576064" cy="416682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X[</a:t>
            </a:r>
            <a:r>
              <a:rPr lang="en-US" sz="1050" b="1" dirty="0">
                <a:solidFill>
                  <a:srgbClr val="FF0000"/>
                </a:solidFill>
              </a:rPr>
              <a:t>i</a:t>
            </a:r>
            <a:r>
              <a:rPr lang="en-US" sz="1050" dirty="0">
                <a:solidFill>
                  <a:srgbClr val="FF0000"/>
                </a:solidFill>
              </a:rPr>
              <a:t>]</a:t>
            </a:r>
          </a:p>
          <a:p>
            <a:pPr algn="ctr"/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828861" y="1720743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72" name="Straight Arrow Connector 71"/>
          <p:cNvCxnSpPr>
            <a:stCxn id="71" idx="2"/>
            <a:endCxn id="16" idx="0"/>
          </p:cNvCxnSpPr>
          <p:nvPr/>
        </p:nvCxnSpPr>
        <p:spPr>
          <a:xfrm>
            <a:off x="2222831" y="1965439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783930" y="4082003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80" name="Straight Arrow Connector 79"/>
          <p:cNvCxnSpPr>
            <a:stCxn id="79" idx="2"/>
          </p:cNvCxnSpPr>
          <p:nvPr/>
        </p:nvCxnSpPr>
        <p:spPr>
          <a:xfrm>
            <a:off x="2177900" y="4326699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347618" y="2432580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2785687" y="2432580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2190645" y="3449638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480947" y="508379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10800000">
            <a:off x="1254048" y="434156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flipH="1">
            <a:off x="611560" y="4792934"/>
            <a:ext cx="9810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11560" y="4792934"/>
            <a:ext cx="0" cy="604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Flowchart: Terminator 95"/>
          <p:cNvSpPr/>
          <p:nvPr/>
        </p:nvSpPr>
        <p:spPr>
          <a:xfrm>
            <a:off x="207573" y="5413214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0587" y="2439558"/>
            <a:ext cx="0" cy="1493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60587" y="3933056"/>
            <a:ext cx="175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19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Низови у </a:t>
            </a:r>
            <a:r>
              <a:rPr lang="en-US" dirty="0" smtClean="0"/>
              <a:t>C-</a:t>
            </a:r>
            <a:r>
              <a:rPr lang="sr-Cyrl-RS" dirty="0"/>
              <a:t>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Као што смо рекли, да би декларисали низ, морамо му навести ТИП, ИМЕ и БРОЈ ЕЛЕМЕНАТА односно ВЕЛИЧИНУ НИЗА.</a:t>
            </a:r>
          </a:p>
          <a:p>
            <a:r>
              <a:rPr lang="sr-Cyrl-RS" dirty="0" smtClean="0"/>
              <a:t>Индекс низа почиње од 0</a:t>
            </a:r>
          </a:p>
          <a:p>
            <a:r>
              <a:rPr lang="sr-Cyrl-RS" dirty="0" smtClean="0"/>
              <a:t>Примери неких декларација низова  у </a:t>
            </a:r>
            <a:r>
              <a:rPr lang="en-US" dirty="0" smtClean="0"/>
              <a:t>C-</a:t>
            </a:r>
            <a:r>
              <a:rPr lang="sr-Cyrl-RS" dirty="0" smtClean="0"/>
              <a:t>у:</a:t>
            </a:r>
          </a:p>
          <a:p>
            <a:endParaRPr lang="sr-Cyrl-RS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x[30];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double y[40];</a:t>
            </a:r>
            <a:br>
              <a:rPr lang="en-US" dirty="0" smtClean="0"/>
            </a:br>
            <a:r>
              <a:rPr lang="en-US" dirty="0" smtClean="0"/>
              <a:t>    float p[100];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8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Низови у </a:t>
            </a:r>
            <a:r>
              <a:rPr lang="en-US" dirty="0" smtClean="0"/>
              <a:t>C-</a:t>
            </a:r>
            <a:r>
              <a:rPr lang="sr-Cyrl-RS" dirty="0" smtClean="0"/>
              <a:t>у, пример 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738193" y="1484784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ПОЧЕТАК</a:t>
            </a:r>
            <a:endParaRPr lang="en-US" sz="1400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>
            <a:off x="1458273" y="177145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566973" y="1997900"/>
            <a:ext cx="178110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>
                <a:solidFill>
                  <a:schemeClr val="tx1"/>
                </a:solidFill>
              </a:rPr>
              <a:t>Целобројно Х</a:t>
            </a:r>
            <a:r>
              <a:rPr lang="en-US" sz="1200" dirty="0" smtClean="0">
                <a:solidFill>
                  <a:schemeClr val="tx1"/>
                </a:solidFill>
              </a:rPr>
              <a:t>[3];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1457527" y="2357940"/>
            <a:ext cx="746" cy="133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1422594" y="3829544"/>
            <a:ext cx="746" cy="229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Flowchart: Process 10"/>
          <p:cNvSpPr/>
          <p:nvPr/>
        </p:nvSpPr>
        <p:spPr>
          <a:xfrm>
            <a:off x="749148" y="2491530"/>
            <a:ext cx="1446227" cy="36140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X[0] = 10;</a:t>
            </a:r>
            <a:endParaRPr lang="en-US" sz="12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458273" y="2854651"/>
            <a:ext cx="746" cy="133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Flowchart: Process 12"/>
          <p:cNvSpPr/>
          <p:nvPr/>
        </p:nvSpPr>
        <p:spPr>
          <a:xfrm>
            <a:off x="747865" y="2981929"/>
            <a:ext cx="1446227" cy="36140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X[1] =20;</a:t>
            </a:r>
            <a:endParaRPr lang="en-US" sz="12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422594" y="3340861"/>
            <a:ext cx="746" cy="133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Flowchart: Process 14"/>
          <p:cNvSpPr/>
          <p:nvPr/>
        </p:nvSpPr>
        <p:spPr>
          <a:xfrm>
            <a:off x="738193" y="3468139"/>
            <a:ext cx="1446227" cy="36140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X[2] =30;</a:t>
            </a:r>
            <a:endParaRPr lang="en-US" sz="1200" dirty="0"/>
          </a:p>
        </p:txBody>
      </p:sp>
      <p:sp>
        <p:nvSpPr>
          <p:cNvPr id="17" name="Trapezoid 16"/>
          <p:cNvSpPr/>
          <p:nvPr/>
        </p:nvSpPr>
        <p:spPr>
          <a:xfrm>
            <a:off x="1086797" y="4059073"/>
            <a:ext cx="671593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X[0]</a:t>
            </a:r>
            <a:endParaRPr lang="en-US" sz="1100" dirty="0"/>
          </a:p>
        </p:txBody>
      </p:sp>
      <p:sp>
        <p:nvSpPr>
          <p:cNvPr id="18" name="Trapezoid 17"/>
          <p:cNvSpPr/>
          <p:nvPr/>
        </p:nvSpPr>
        <p:spPr>
          <a:xfrm>
            <a:off x="1086797" y="4555880"/>
            <a:ext cx="671593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X[1]</a:t>
            </a:r>
            <a:endParaRPr lang="en-US" sz="1100" dirty="0"/>
          </a:p>
        </p:txBody>
      </p:sp>
      <p:sp>
        <p:nvSpPr>
          <p:cNvPr id="19" name="Trapezoid 18"/>
          <p:cNvSpPr/>
          <p:nvPr/>
        </p:nvSpPr>
        <p:spPr>
          <a:xfrm>
            <a:off x="1050420" y="5001800"/>
            <a:ext cx="732214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X[2]</a:t>
            </a:r>
            <a:endParaRPr lang="en-US" sz="1100" dirty="0"/>
          </a:p>
        </p:txBody>
      </p:sp>
      <p:cxnSp>
        <p:nvCxnSpPr>
          <p:cNvPr id="20" name="Straight Arrow Connector 19"/>
          <p:cNvCxnSpPr>
            <a:stCxn id="17" idx="2"/>
            <a:endCxn id="18" idx="0"/>
          </p:cNvCxnSpPr>
          <p:nvPr/>
        </p:nvCxnSpPr>
        <p:spPr>
          <a:xfrm>
            <a:off x="1422594" y="4377230"/>
            <a:ext cx="0" cy="178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8" idx="2"/>
            <a:endCxn id="19" idx="0"/>
          </p:cNvCxnSpPr>
          <p:nvPr/>
        </p:nvCxnSpPr>
        <p:spPr>
          <a:xfrm flipH="1">
            <a:off x="1416527" y="4874037"/>
            <a:ext cx="6067" cy="127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2"/>
          </p:cNvCxnSpPr>
          <p:nvPr/>
        </p:nvCxnSpPr>
        <p:spPr>
          <a:xfrm>
            <a:off x="1416527" y="5319957"/>
            <a:ext cx="0" cy="229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Flowchart: Terminator 22"/>
          <p:cNvSpPr/>
          <p:nvPr/>
        </p:nvSpPr>
        <p:spPr>
          <a:xfrm>
            <a:off x="696447" y="5549486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КРАЈ</a:t>
            </a:r>
            <a:endParaRPr 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1" y="2096675"/>
            <a:ext cx="357187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87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Низови у </a:t>
            </a:r>
            <a:r>
              <a:rPr lang="en-US" dirty="0"/>
              <a:t>C-</a:t>
            </a:r>
            <a:r>
              <a:rPr lang="sr-Cyrl-RS" dirty="0" smtClean="0"/>
              <a:t>у</a:t>
            </a:r>
            <a:r>
              <a:rPr lang="en-US" dirty="0" smtClean="0"/>
              <a:t>, </a:t>
            </a:r>
            <a:r>
              <a:rPr lang="sr-Cyrl-RS" dirty="0" smtClean="0"/>
              <a:t>пример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6" name="Flowchart: Terminator 5"/>
          <p:cNvSpPr/>
          <p:nvPr/>
        </p:nvSpPr>
        <p:spPr>
          <a:xfrm>
            <a:off x="899592" y="1628800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ПОЧЕТАК</a:t>
            </a:r>
            <a:endParaRPr lang="en-US" sz="1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1619672" y="191546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Manual Operation 8"/>
          <p:cNvSpPr/>
          <p:nvPr/>
        </p:nvSpPr>
        <p:spPr>
          <a:xfrm>
            <a:off x="1223255" y="2635546"/>
            <a:ext cx="792834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X[0]</a:t>
            </a:r>
            <a:endParaRPr lang="en-US" sz="1050" dirty="0"/>
          </a:p>
        </p:txBody>
      </p:sp>
      <p:sp>
        <p:nvSpPr>
          <p:cNvPr id="10" name="Rectangle 9"/>
          <p:cNvSpPr/>
          <p:nvPr/>
        </p:nvSpPr>
        <p:spPr>
          <a:xfrm>
            <a:off x="728372" y="2141916"/>
            <a:ext cx="178110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>
                <a:solidFill>
                  <a:srgbClr val="FF0000"/>
                </a:solidFill>
              </a:rPr>
              <a:t>Целобројно Х</a:t>
            </a:r>
            <a:r>
              <a:rPr lang="en-US" sz="1200" dirty="0" smtClean="0">
                <a:solidFill>
                  <a:srgbClr val="FF0000"/>
                </a:solidFill>
              </a:rPr>
              <a:t>[3];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9" idx="0"/>
          </p:cNvCxnSpPr>
          <p:nvPr/>
        </p:nvCxnSpPr>
        <p:spPr>
          <a:xfrm>
            <a:off x="1618926" y="2501956"/>
            <a:ext cx="746" cy="133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Flowchart: Manual Operation 17"/>
          <p:cNvSpPr/>
          <p:nvPr/>
        </p:nvSpPr>
        <p:spPr>
          <a:xfrm>
            <a:off x="1223255" y="3127843"/>
            <a:ext cx="792834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</a:t>
            </a:r>
            <a:r>
              <a:rPr lang="sr-Cyrl-RS" sz="1050" dirty="0" smtClean="0"/>
              <a:t>1</a:t>
            </a:r>
            <a:r>
              <a:rPr lang="en-US" sz="1050" dirty="0" smtClean="0"/>
              <a:t>]</a:t>
            </a:r>
            <a:endParaRPr lang="en-US" sz="1050" dirty="0"/>
          </a:p>
        </p:txBody>
      </p:sp>
      <p:cxnSp>
        <p:nvCxnSpPr>
          <p:cNvPr id="19" name="Straight Arrow Connector 18"/>
          <p:cNvCxnSpPr>
            <a:stCxn id="9" idx="2"/>
            <a:endCxn id="18" idx="0"/>
          </p:cNvCxnSpPr>
          <p:nvPr/>
        </p:nvCxnSpPr>
        <p:spPr>
          <a:xfrm>
            <a:off x="1619672" y="2923578"/>
            <a:ext cx="0" cy="204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Manual Operation 21"/>
          <p:cNvSpPr/>
          <p:nvPr/>
        </p:nvSpPr>
        <p:spPr>
          <a:xfrm>
            <a:off x="1223255" y="3613533"/>
            <a:ext cx="792834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</a:t>
            </a:r>
            <a:r>
              <a:rPr lang="sr-Cyrl-RS" sz="1050" dirty="0" smtClean="0"/>
              <a:t>2</a:t>
            </a:r>
            <a:r>
              <a:rPr lang="en-US" sz="1050" dirty="0" smtClean="0"/>
              <a:t>]</a:t>
            </a:r>
            <a:endParaRPr lang="en-US" sz="1050" dirty="0"/>
          </a:p>
        </p:txBody>
      </p:sp>
      <p:cxnSp>
        <p:nvCxnSpPr>
          <p:cNvPr id="23" name="Straight Arrow Connector 22"/>
          <p:cNvCxnSpPr>
            <a:stCxn id="18" idx="2"/>
            <a:endCxn id="22" idx="0"/>
          </p:cNvCxnSpPr>
          <p:nvPr/>
        </p:nvCxnSpPr>
        <p:spPr>
          <a:xfrm>
            <a:off x="1619672" y="3415875"/>
            <a:ext cx="0" cy="197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2"/>
            <a:endCxn id="42" idx="0"/>
          </p:cNvCxnSpPr>
          <p:nvPr/>
        </p:nvCxnSpPr>
        <p:spPr>
          <a:xfrm>
            <a:off x="1619672" y="3901565"/>
            <a:ext cx="0" cy="167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rapezoid 41"/>
          <p:cNvSpPr/>
          <p:nvPr/>
        </p:nvSpPr>
        <p:spPr>
          <a:xfrm>
            <a:off x="1283875" y="4069083"/>
            <a:ext cx="671593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X[0]</a:t>
            </a:r>
            <a:endParaRPr lang="en-US" sz="1100" dirty="0"/>
          </a:p>
        </p:txBody>
      </p:sp>
      <p:sp>
        <p:nvSpPr>
          <p:cNvPr id="43" name="Trapezoid 42"/>
          <p:cNvSpPr/>
          <p:nvPr/>
        </p:nvSpPr>
        <p:spPr>
          <a:xfrm>
            <a:off x="1283875" y="4565890"/>
            <a:ext cx="671593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X[1]</a:t>
            </a:r>
            <a:endParaRPr lang="en-US" sz="1100" dirty="0"/>
          </a:p>
        </p:txBody>
      </p:sp>
      <p:sp>
        <p:nvSpPr>
          <p:cNvPr id="44" name="Trapezoid 43"/>
          <p:cNvSpPr/>
          <p:nvPr/>
        </p:nvSpPr>
        <p:spPr>
          <a:xfrm>
            <a:off x="1247498" y="5011810"/>
            <a:ext cx="732214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X[2]</a:t>
            </a:r>
            <a:endParaRPr lang="en-US" sz="1100" dirty="0"/>
          </a:p>
        </p:txBody>
      </p:sp>
      <p:cxnSp>
        <p:nvCxnSpPr>
          <p:cNvPr id="46" name="Straight Arrow Connector 45"/>
          <p:cNvCxnSpPr>
            <a:stCxn id="42" idx="2"/>
            <a:endCxn id="43" idx="0"/>
          </p:cNvCxnSpPr>
          <p:nvPr/>
        </p:nvCxnSpPr>
        <p:spPr>
          <a:xfrm>
            <a:off x="1619672" y="4387240"/>
            <a:ext cx="0" cy="178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3" idx="2"/>
            <a:endCxn id="44" idx="0"/>
          </p:cNvCxnSpPr>
          <p:nvPr/>
        </p:nvCxnSpPr>
        <p:spPr>
          <a:xfrm flipH="1">
            <a:off x="1613605" y="4884047"/>
            <a:ext cx="6067" cy="127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2"/>
          </p:cNvCxnSpPr>
          <p:nvPr/>
        </p:nvCxnSpPr>
        <p:spPr>
          <a:xfrm>
            <a:off x="1613605" y="5329967"/>
            <a:ext cx="0" cy="229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Flowchart: Terminator 70"/>
          <p:cNvSpPr/>
          <p:nvPr/>
        </p:nvSpPr>
        <p:spPr>
          <a:xfrm>
            <a:off x="893525" y="5559496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КРАЈ</a:t>
            </a:r>
            <a:endParaRPr lang="en-US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594644"/>
            <a:ext cx="5268094" cy="3642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516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Низови у </a:t>
            </a:r>
            <a:r>
              <a:rPr lang="en-US" dirty="0" smtClean="0"/>
              <a:t>C-</a:t>
            </a:r>
            <a:r>
              <a:rPr lang="sr-Cyrl-RS" dirty="0" smtClean="0"/>
              <a:t>у, пример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539552" y="1628800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ПОЧЕТАК</a:t>
            </a:r>
            <a:endParaRPr lang="en-US" sz="1400" dirty="0"/>
          </a:p>
        </p:txBody>
      </p:sp>
      <p:cxnSp>
        <p:nvCxnSpPr>
          <p:cNvPr id="6" name="Straight Arrow Connector 5"/>
          <p:cNvCxnSpPr>
            <a:stCxn id="5" idx="2"/>
          </p:cNvCxnSpPr>
          <p:nvPr/>
        </p:nvCxnSpPr>
        <p:spPr>
          <a:xfrm>
            <a:off x="1259632" y="191546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lowchart: Manual Operation 6"/>
          <p:cNvSpPr/>
          <p:nvPr/>
        </p:nvSpPr>
        <p:spPr>
          <a:xfrm>
            <a:off x="863215" y="2635546"/>
            <a:ext cx="792834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X[0]</a:t>
            </a:r>
            <a:endParaRPr lang="en-US" sz="1050" dirty="0"/>
          </a:p>
        </p:txBody>
      </p:sp>
      <p:sp>
        <p:nvSpPr>
          <p:cNvPr id="8" name="Rectangle 7"/>
          <p:cNvSpPr/>
          <p:nvPr/>
        </p:nvSpPr>
        <p:spPr>
          <a:xfrm>
            <a:off x="368332" y="2141916"/>
            <a:ext cx="178110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b="1" dirty="0" smtClean="0">
                <a:solidFill>
                  <a:srgbClr val="FF0000"/>
                </a:solidFill>
              </a:rPr>
              <a:t>Целобројни Х</a:t>
            </a:r>
            <a:r>
              <a:rPr lang="en-US" sz="1200" b="1" dirty="0" smtClean="0">
                <a:solidFill>
                  <a:srgbClr val="FF0000"/>
                </a:solidFill>
              </a:rPr>
              <a:t>[</a:t>
            </a:r>
            <a:r>
              <a:rPr lang="sr-Cyrl-RS" sz="1200" b="1" dirty="0" smtClean="0">
                <a:solidFill>
                  <a:srgbClr val="FF0000"/>
                </a:solidFill>
              </a:rPr>
              <a:t>100</a:t>
            </a:r>
            <a:r>
              <a:rPr lang="en-US" sz="1200" b="1" dirty="0" smtClean="0">
                <a:solidFill>
                  <a:srgbClr val="FF0000"/>
                </a:solidFill>
              </a:rPr>
              <a:t>];</a:t>
            </a:r>
            <a:endParaRPr lang="en-US" sz="1200" b="1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>
            <a:stCxn id="8" idx="2"/>
            <a:endCxn id="7" idx="0"/>
          </p:cNvCxnSpPr>
          <p:nvPr/>
        </p:nvCxnSpPr>
        <p:spPr>
          <a:xfrm>
            <a:off x="1258886" y="2501956"/>
            <a:ext cx="746" cy="133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2"/>
            <a:endCxn id="18" idx="0"/>
          </p:cNvCxnSpPr>
          <p:nvPr/>
        </p:nvCxnSpPr>
        <p:spPr>
          <a:xfrm>
            <a:off x="1259632" y="2923578"/>
            <a:ext cx="0" cy="134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Flowchart: Manual Operation 10"/>
          <p:cNvSpPr/>
          <p:nvPr/>
        </p:nvSpPr>
        <p:spPr>
          <a:xfrm>
            <a:off x="665379" y="3613533"/>
            <a:ext cx="1188505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X[</a:t>
            </a:r>
            <a:r>
              <a:rPr lang="sr-Cyrl-RS" sz="1000" dirty="0" smtClean="0"/>
              <a:t>99</a:t>
            </a:r>
            <a:r>
              <a:rPr lang="en-US" sz="1000" dirty="0" smtClean="0"/>
              <a:t>]</a:t>
            </a:r>
            <a:endParaRPr lang="en-US" sz="1000" dirty="0"/>
          </a:p>
        </p:txBody>
      </p:sp>
      <p:cxnSp>
        <p:nvCxnSpPr>
          <p:cNvPr id="12" name="Straight Arrow Connector 11"/>
          <p:cNvCxnSpPr>
            <a:stCxn id="18" idx="2"/>
            <a:endCxn id="11" idx="0"/>
          </p:cNvCxnSpPr>
          <p:nvPr/>
        </p:nvCxnSpPr>
        <p:spPr>
          <a:xfrm>
            <a:off x="1259632" y="3427347"/>
            <a:ext cx="0" cy="1861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rapezoid 12"/>
          <p:cNvSpPr/>
          <p:nvPr/>
        </p:nvSpPr>
        <p:spPr>
          <a:xfrm>
            <a:off x="914740" y="4204388"/>
            <a:ext cx="671593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X[0]</a:t>
            </a:r>
            <a:endParaRPr lang="en-US" sz="1100" dirty="0"/>
          </a:p>
        </p:txBody>
      </p:sp>
      <p:sp>
        <p:nvSpPr>
          <p:cNvPr id="14" name="Trapezoid 13"/>
          <p:cNvSpPr/>
          <p:nvPr/>
        </p:nvSpPr>
        <p:spPr>
          <a:xfrm>
            <a:off x="887458" y="5011810"/>
            <a:ext cx="732214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</a:t>
            </a:r>
            <a:r>
              <a:rPr lang="sr-Cyrl-RS" sz="1100" dirty="0" smtClean="0"/>
              <a:t>99</a:t>
            </a:r>
            <a:r>
              <a:rPr lang="en-US" sz="1100" dirty="0" smtClean="0"/>
              <a:t>]</a:t>
            </a:r>
            <a:endParaRPr lang="en-US" sz="1100" dirty="0"/>
          </a:p>
        </p:txBody>
      </p:sp>
      <p:cxnSp>
        <p:nvCxnSpPr>
          <p:cNvPr id="15" name="Straight Arrow Connector 14"/>
          <p:cNvCxnSpPr>
            <a:endCxn id="14" idx="0"/>
          </p:cNvCxnSpPr>
          <p:nvPr/>
        </p:nvCxnSpPr>
        <p:spPr>
          <a:xfrm flipH="1">
            <a:off x="1253565" y="4884047"/>
            <a:ext cx="6067" cy="127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4" idx="2"/>
          </p:cNvCxnSpPr>
          <p:nvPr/>
        </p:nvCxnSpPr>
        <p:spPr>
          <a:xfrm>
            <a:off x="1253565" y="5329967"/>
            <a:ext cx="0" cy="229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lowchart: Terminator 16"/>
          <p:cNvSpPr/>
          <p:nvPr/>
        </p:nvSpPr>
        <p:spPr>
          <a:xfrm>
            <a:off x="533485" y="5559496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КРАЈ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043608" y="305801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...</a:t>
            </a:r>
            <a:endParaRPr lang="en-US" dirty="0"/>
          </a:p>
        </p:txBody>
      </p:sp>
      <p:cxnSp>
        <p:nvCxnSpPr>
          <p:cNvPr id="22" name="Straight Arrow Connector 21"/>
          <p:cNvCxnSpPr>
            <a:stCxn id="11" idx="2"/>
            <a:endCxn id="13" idx="0"/>
          </p:cNvCxnSpPr>
          <p:nvPr/>
        </p:nvCxnSpPr>
        <p:spPr>
          <a:xfrm flipH="1">
            <a:off x="1250537" y="3901565"/>
            <a:ext cx="9095" cy="302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043608" y="456002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 smtClean="0"/>
              <a:t>...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1250536" y="4508259"/>
            <a:ext cx="10610" cy="236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2" name="Picture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28341"/>
            <a:ext cx="6340003" cy="475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571500"/>
            <a:ext cx="7467600" cy="1143000"/>
          </a:xfrm>
        </p:spPr>
        <p:txBody>
          <a:bodyPr/>
          <a:lstStyle/>
          <a:p>
            <a:r>
              <a:rPr lang="sr-Cyrl-RS" dirty="0" smtClean="0"/>
              <a:t>Низови, пример 3, употреба петље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1584679" y="582505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2190645" y="942545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Process 7"/>
          <p:cNvSpPr/>
          <p:nvPr/>
        </p:nvSpPr>
        <p:spPr>
          <a:xfrm>
            <a:off x="1316987" y="1079284"/>
            <a:ext cx="1800199" cy="4320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</a:t>
            </a:r>
            <a:r>
              <a:rPr lang="sr-Cyrl-RS" sz="1200" dirty="0" smtClean="0"/>
              <a:t>100</a:t>
            </a:r>
            <a:r>
              <a:rPr lang="en-US" sz="1200" dirty="0" smtClean="0"/>
              <a:t>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endParaRPr lang="en-US" sz="1200" dirty="0"/>
          </a:p>
        </p:txBody>
      </p:sp>
      <p:cxnSp>
        <p:nvCxnSpPr>
          <p:cNvPr id="15" name="Straight Arrow Connector 14"/>
          <p:cNvCxnSpPr>
            <a:stCxn id="8" idx="2"/>
          </p:cNvCxnSpPr>
          <p:nvPr/>
        </p:nvCxnSpPr>
        <p:spPr>
          <a:xfrm>
            <a:off x="2217087" y="151133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1622966" y="2096852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100</a:t>
            </a:r>
            <a:endParaRPr lang="en-US" sz="1050" dirty="0"/>
          </a:p>
        </p:txBody>
      </p:sp>
      <p:cxnSp>
        <p:nvCxnSpPr>
          <p:cNvPr id="26" name="Straight Arrow Connector 25"/>
          <p:cNvCxnSpPr>
            <a:stCxn id="16" idx="2"/>
            <a:endCxn id="32" idx="0"/>
          </p:cNvCxnSpPr>
          <p:nvPr/>
        </p:nvCxnSpPr>
        <p:spPr>
          <a:xfrm>
            <a:off x="2222831" y="2782264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3206" y="2831085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10800000">
            <a:off x="1246125" y="191218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2" name="Flowchart: Manual Operation 31"/>
          <p:cNvSpPr/>
          <p:nvPr/>
        </p:nvSpPr>
        <p:spPr>
          <a:xfrm>
            <a:off x="1861047" y="3092769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123728" y="5789898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190645" y="3671572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42" idx="2"/>
          </p:cNvCxnSpPr>
          <p:nvPr/>
        </p:nvCxnSpPr>
        <p:spPr>
          <a:xfrm flipV="1">
            <a:off x="3380729" y="2879485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986759" y="2634789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313812" y="4779818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57" idx="3"/>
          </p:cNvCxnSpPr>
          <p:nvPr/>
        </p:nvCxnSpPr>
        <p:spPr>
          <a:xfrm flipH="1">
            <a:off x="2777764" y="4800818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1"/>
          </p:cNvCxnSpPr>
          <p:nvPr/>
        </p:nvCxnSpPr>
        <p:spPr>
          <a:xfrm flipH="1">
            <a:off x="460587" y="2439558"/>
            <a:ext cx="116237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79" idx="0"/>
          </p:cNvCxnSpPr>
          <p:nvPr/>
        </p:nvCxnSpPr>
        <p:spPr>
          <a:xfrm>
            <a:off x="2177899" y="3933056"/>
            <a:ext cx="1" cy="148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Flowchart: Decision 56"/>
          <p:cNvSpPr/>
          <p:nvPr/>
        </p:nvSpPr>
        <p:spPr>
          <a:xfrm>
            <a:off x="1578034" y="4458112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100</a:t>
            </a:r>
            <a:endParaRPr lang="en-US" sz="1050" dirty="0"/>
          </a:p>
        </p:txBody>
      </p:sp>
      <p:cxnSp>
        <p:nvCxnSpPr>
          <p:cNvPr id="58" name="Straight Arrow Connector 57"/>
          <p:cNvCxnSpPr>
            <a:stCxn id="57" idx="2"/>
          </p:cNvCxnSpPr>
          <p:nvPr/>
        </p:nvCxnSpPr>
        <p:spPr>
          <a:xfrm>
            <a:off x="2177899" y="5143524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123728" y="6011832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62" idx="2"/>
          </p:cNvCxnSpPr>
          <p:nvPr/>
        </p:nvCxnSpPr>
        <p:spPr>
          <a:xfrm flipV="1">
            <a:off x="3313812" y="5219745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919842" y="4975049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65" name="Trapezoid 64"/>
          <p:cNvSpPr/>
          <p:nvPr/>
        </p:nvSpPr>
        <p:spPr>
          <a:xfrm>
            <a:off x="1835696" y="5413214"/>
            <a:ext cx="576064" cy="416682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X[</a:t>
            </a:r>
            <a:r>
              <a:rPr lang="en-US" sz="1050" b="1" dirty="0">
                <a:solidFill>
                  <a:srgbClr val="FF0000"/>
                </a:solidFill>
              </a:rPr>
              <a:t>i</a:t>
            </a:r>
            <a:r>
              <a:rPr lang="en-US" sz="1050" dirty="0">
                <a:solidFill>
                  <a:srgbClr val="FF0000"/>
                </a:solidFill>
              </a:rPr>
              <a:t>]</a:t>
            </a:r>
          </a:p>
          <a:p>
            <a:pPr algn="ctr"/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828861" y="1720743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72" name="Straight Arrow Connector 71"/>
          <p:cNvCxnSpPr>
            <a:stCxn id="71" idx="2"/>
            <a:endCxn id="16" idx="0"/>
          </p:cNvCxnSpPr>
          <p:nvPr/>
        </p:nvCxnSpPr>
        <p:spPr>
          <a:xfrm>
            <a:off x="2222831" y="1965439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783930" y="4082003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80" name="Straight Arrow Connector 79"/>
          <p:cNvCxnSpPr>
            <a:stCxn id="79" idx="2"/>
          </p:cNvCxnSpPr>
          <p:nvPr/>
        </p:nvCxnSpPr>
        <p:spPr>
          <a:xfrm>
            <a:off x="2177900" y="4326699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347618" y="2432580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2785687" y="2432580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2190645" y="3449638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480947" y="508379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10800000">
            <a:off x="1254048" y="434156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>
          <a:xfrm flipH="1">
            <a:off x="611560" y="4792934"/>
            <a:ext cx="98104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11560" y="4792934"/>
            <a:ext cx="0" cy="604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Flowchart: Terminator 95"/>
          <p:cNvSpPr/>
          <p:nvPr/>
        </p:nvSpPr>
        <p:spPr>
          <a:xfrm>
            <a:off x="207573" y="5413214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0587" y="2439558"/>
            <a:ext cx="0" cy="1493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60587" y="3933056"/>
            <a:ext cx="175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3917" y="896711"/>
            <a:ext cx="5200230" cy="289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781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1523206" y="-17689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2129172" y="342351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owchart: Process 7"/>
          <p:cNvSpPr/>
          <p:nvPr/>
        </p:nvSpPr>
        <p:spPr>
          <a:xfrm>
            <a:off x="1114648" y="896709"/>
            <a:ext cx="2116605" cy="614621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</a:t>
            </a:r>
            <a:r>
              <a:rPr lang="en-US" sz="1200" b="1" dirty="0">
                <a:solidFill>
                  <a:srgbClr val="FF0000"/>
                </a:solidFill>
              </a:rPr>
              <a:t>BR_ELE</a:t>
            </a:r>
            <a:r>
              <a:rPr lang="en-US" sz="1200" dirty="0" smtClean="0"/>
              <a:t>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endParaRPr lang="en-US" sz="1200" dirty="0"/>
          </a:p>
        </p:txBody>
      </p:sp>
      <p:cxnSp>
        <p:nvCxnSpPr>
          <p:cNvPr id="15" name="Straight Arrow Connector 14"/>
          <p:cNvCxnSpPr>
            <a:stCxn id="8" idx="2"/>
            <a:endCxn id="71" idx="0"/>
          </p:cNvCxnSpPr>
          <p:nvPr/>
        </p:nvCxnSpPr>
        <p:spPr>
          <a:xfrm>
            <a:off x="2172951" y="1511330"/>
            <a:ext cx="49880" cy="209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1426664" y="2096852"/>
            <a:ext cx="1505709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 smtClean="0"/>
              <a:t>i&lt;</a:t>
            </a:r>
            <a:r>
              <a:rPr lang="en-US" sz="900" b="1" dirty="0">
                <a:solidFill>
                  <a:srgbClr val="FF0000"/>
                </a:solidFill>
              </a:rPr>
              <a:t> </a:t>
            </a:r>
            <a:r>
              <a:rPr lang="en-US" sz="700" b="1" dirty="0">
                <a:solidFill>
                  <a:srgbClr val="FF0000"/>
                </a:solidFill>
              </a:rPr>
              <a:t>BR_ELE</a:t>
            </a:r>
            <a:endParaRPr lang="en-US" sz="700" dirty="0"/>
          </a:p>
        </p:txBody>
      </p:sp>
      <p:cxnSp>
        <p:nvCxnSpPr>
          <p:cNvPr id="26" name="Straight Arrow Connector 25"/>
          <p:cNvCxnSpPr>
            <a:stCxn id="16" idx="2"/>
            <a:endCxn id="32" idx="0"/>
          </p:cNvCxnSpPr>
          <p:nvPr/>
        </p:nvCxnSpPr>
        <p:spPr>
          <a:xfrm>
            <a:off x="2179519" y="2782264"/>
            <a:ext cx="43312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3206" y="2831085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 rot="10800000">
            <a:off x="1246125" y="191218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32" name="Flowchart: Manual Operation 31"/>
          <p:cNvSpPr/>
          <p:nvPr/>
        </p:nvSpPr>
        <p:spPr>
          <a:xfrm>
            <a:off x="1861047" y="3092769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2123728" y="5789898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190645" y="3671572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42" idx="2"/>
          </p:cNvCxnSpPr>
          <p:nvPr/>
        </p:nvCxnSpPr>
        <p:spPr>
          <a:xfrm flipV="1">
            <a:off x="3380729" y="2879485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986759" y="2634789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313812" y="4779818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57" idx="3"/>
          </p:cNvCxnSpPr>
          <p:nvPr/>
        </p:nvCxnSpPr>
        <p:spPr>
          <a:xfrm flipH="1">
            <a:off x="2894819" y="4800818"/>
            <a:ext cx="536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6" idx="1"/>
          </p:cNvCxnSpPr>
          <p:nvPr/>
        </p:nvCxnSpPr>
        <p:spPr>
          <a:xfrm flipH="1">
            <a:off x="460587" y="2439558"/>
            <a:ext cx="96607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79" idx="0"/>
          </p:cNvCxnSpPr>
          <p:nvPr/>
        </p:nvCxnSpPr>
        <p:spPr>
          <a:xfrm>
            <a:off x="2177899" y="3933056"/>
            <a:ext cx="1" cy="1489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Flowchart: Decision 56"/>
          <p:cNvSpPr/>
          <p:nvPr/>
        </p:nvSpPr>
        <p:spPr>
          <a:xfrm>
            <a:off x="1304679" y="4458112"/>
            <a:ext cx="159014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/>
              <a:t>i&lt;</a:t>
            </a:r>
            <a:r>
              <a:rPr lang="en-US" sz="1100" b="1" dirty="0">
                <a:solidFill>
                  <a:srgbClr val="FF0000"/>
                </a:solidFill>
              </a:rPr>
              <a:t> </a:t>
            </a:r>
            <a:r>
              <a:rPr lang="en-US" sz="800" b="1" dirty="0">
                <a:solidFill>
                  <a:srgbClr val="FF0000"/>
                </a:solidFill>
              </a:rPr>
              <a:t>BR_ELE</a:t>
            </a:r>
            <a:endParaRPr lang="en-US" sz="800" dirty="0"/>
          </a:p>
        </p:txBody>
      </p:sp>
      <p:cxnSp>
        <p:nvCxnSpPr>
          <p:cNvPr id="58" name="Straight Arrow Connector 57"/>
          <p:cNvCxnSpPr>
            <a:stCxn id="57" idx="2"/>
            <a:endCxn id="65" idx="0"/>
          </p:cNvCxnSpPr>
          <p:nvPr/>
        </p:nvCxnSpPr>
        <p:spPr>
          <a:xfrm>
            <a:off x="2099749" y="5143524"/>
            <a:ext cx="23979" cy="269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2123728" y="6011832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62" idx="2"/>
          </p:cNvCxnSpPr>
          <p:nvPr/>
        </p:nvCxnSpPr>
        <p:spPr>
          <a:xfrm flipV="1">
            <a:off x="3313812" y="5219745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919842" y="4975049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65" name="Trapezoid 64"/>
          <p:cNvSpPr/>
          <p:nvPr/>
        </p:nvSpPr>
        <p:spPr>
          <a:xfrm>
            <a:off x="1835696" y="5413214"/>
            <a:ext cx="576064" cy="416682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rgbClr val="FF0000"/>
                </a:solidFill>
              </a:rPr>
              <a:t>X[</a:t>
            </a:r>
            <a:r>
              <a:rPr lang="en-US" sz="1050" b="1" dirty="0">
                <a:solidFill>
                  <a:srgbClr val="FF0000"/>
                </a:solidFill>
              </a:rPr>
              <a:t>i</a:t>
            </a:r>
            <a:r>
              <a:rPr lang="en-US" sz="1050" dirty="0">
                <a:solidFill>
                  <a:srgbClr val="FF0000"/>
                </a:solidFill>
              </a:rPr>
              <a:t>]</a:t>
            </a:r>
          </a:p>
          <a:p>
            <a:pPr algn="ctr"/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1828861" y="1720743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72" name="Straight Arrow Connector 71"/>
          <p:cNvCxnSpPr>
            <a:stCxn id="71" idx="2"/>
            <a:endCxn id="16" idx="0"/>
          </p:cNvCxnSpPr>
          <p:nvPr/>
        </p:nvCxnSpPr>
        <p:spPr>
          <a:xfrm flipH="1">
            <a:off x="2179519" y="1965439"/>
            <a:ext cx="43312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1783930" y="4082003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80" name="Straight Arrow Connector 79"/>
          <p:cNvCxnSpPr>
            <a:stCxn id="79" idx="2"/>
          </p:cNvCxnSpPr>
          <p:nvPr/>
        </p:nvCxnSpPr>
        <p:spPr>
          <a:xfrm>
            <a:off x="2177900" y="4326699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V="1">
            <a:off x="3347618" y="2432580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2785687" y="2432580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2190645" y="3449638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1480947" y="508379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 rot="10800000">
            <a:off x="1254048" y="434156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90" name="Straight Arrow Connector 89"/>
          <p:cNvCxnSpPr>
            <a:stCxn id="57" idx="1"/>
          </p:cNvCxnSpPr>
          <p:nvPr/>
        </p:nvCxnSpPr>
        <p:spPr>
          <a:xfrm flipH="1" flipV="1">
            <a:off x="611561" y="4792934"/>
            <a:ext cx="693118" cy="7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611560" y="4792934"/>
            <a:ext cx="0" cy="604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6" name="Flowchart: Terminator 95"/>
          <p:cNvSpPr/>
          <p:nvPr/>
        </p:nvSpPr>
        <p:spPr>
          <a:xfrm>
            <a:off x="207573" y="5413214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0587" y="2439558"/>
            <a:ext cx="0" cy="1493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60587" y="3933056"/>
            <a:ext cx="17564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Flowchart: Process 13"/>
          <p:cNvSpPr/>
          <p:nvPr/>
        </p:nvSpPr>
        <p:spPr>
          <a:xfrm>
            <a:off x="1523206" y="479090"/>
            <a:ext cx="1299490" cy="2856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rgbClr val="FF0000"/>
                </a:solidFill>
              </a:rPr>
              <a:t>BR_ELE 100</a:t>
            </a:r>
          </a:p>
          <a:p>
            <a:pPr algn="ctr"/>
            <a:endParaRPr lang="en-US" sz="1000" dirty="0">
              <a:solidFill>
                <a:srgbClr val="FF0000"/>
              </a:solidFill>
            </a:endParaRPr>
          </a:p>
        </p:txBody>
      </p:sp>
      <p:cxnSp>
        <p:nvCxnSpPr>
          <p:cNvPr id="38" name="Straight Arrow Connector 37"/>
          <p:cNvCxnSpPr>
            <a:stCxn id="14" idx="2"/>
            <a:endCxn id="8" idx="0"/>
          </p:cNvCxnSpPr>
          <p:nvPr/>
        </p:nvCxnSpPr>
        <p:spPr>
          <a:xfrm>
            <a:off x="2172951" y="764704"/>
            <a:ext cx="0" cy="1320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631582"/>
            <a:ext cx="4821901" cy="310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6" name="TextBox 65"/>
          <p:cNvSpPr txBox="1"/>
          <p:nvPr/>
        </p:nvSpPr>
        <p:spPr>
          <a:xfrm>
            <a:off x="5004048" y="207943"/>
            <a:ext cx="36724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dirty="0" smtClean="0">
                <a:solidFill>
                  <a:srgbClr val="0070C0"/>
                </a:solidFill>
              </a:rPr>
              <a:t>САВЕТ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0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Низови пример 4, бројање парних бројева у низу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1760550" y="1529424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346176" y="1908286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1472518" y="2045025"/>
            <a:ext cx="1800199" cy="4320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</a:t>
            </a:r>
            <a:r>
              <a:rPr lang="sr-Cyrl-RS" sz="1200" dirty="0" smtClean="0"/>
              <a:t>10</a:t>
            </a:r>
            <a:r>
              <a:rPr lang="en-US" sz="1200" dirty="0" smtClean="0"/>
              <a:t>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r>
              <a:rPr lang="sr-Cyrl-RS" sz="1200" dirty="0" smtClean="0"/>
              <a:t>, </a:t>
            </a:r>
            <a:r>
              <a:rPr lang="en-US" sz="1200" dirty="0" err="1" smtClean="0"/>
              <a:t>brPar</a:t>
            </a:r>
            <a:r>
              <a:rPr lang="en-US" sz="1200" dirty="0" smtClean="0"/>
              <a:t>=0</a:t>
            </a:r>
            <a:endParaRPr lang="en-US" sz="1200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372618" y="2477073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Decision 8"/>
          <p:cNvSpPr/>
          <p:nvPr/>
        </p:nvSpPr>
        <p:spPr>
          <a:xfrm>
            <a:off x="1752413" y="3058015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10" name="Straight Arrow Connector 9"/>
          <p:cNvCxnSpPr>
            <a:stCxn id="9" idx="2"/>
            <a:endCxn id="13" idx="0"/>
          </p:cNvCxnSpPr>
          <p:nvPr/>
        </p:nvCxnSpPr>
        <p:spPr>
          <a:xfrm>
            <a:off x="2352278" y="3743427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525" y="3684600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0800000">
            <a:off x="1375572" y="287334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3" name="Flowchart: Manual Operation 12"/>
          <p:cNvSpPr/>
          <p:nvPr/>
        </p:nvSpPr>
        <p:spPr>
          <a:xfrm>
            <a:off x="1990494" y="4053932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20092" y="4632735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flipV="1">
            <a:off x="3510176" y="384064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16206" y="3595952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58308" y="2681906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18" name="Straight Arrow Connector 17"/>
          <p:cNvCxnSpPr>
            <a:stCxn id="17" idx="2"/>
            <a:endCxn id="9" idx="0"/>
          </p:cNvCxnSpPr>
          <p:nvPr/>
        </p:nvCxnSpPr>
        <p:spPr>
          <a:xfrm>
            <a:off x="2352278" y="2926602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77065" y="3393743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20092" y="4410801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941018" y="3393743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1"/>
          </p:cNvCxnSpPr>
          <p:nvPr/>
        </p:nvCxnSpPr>
        <p:spPr>
          <a:xfrm flipH="1">
            <a:off x="1183475" y="3400721"/>
            <a:ext cx="5689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8" idx="2"/>
          </p:cNvCxnSpPr>
          <p:nvPr/>
        </p:nvCxnSpPr>
        <p:spPr>
          <a:xfrm>
            <a:off x="1740210" y="5732205"/>
            <a:ext cx="1" cy="806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8" idx="3"/>
          </p:cNvCxnSpPr>
          <p:nvPr/>
        </p:nvCxnSpPr>
        <p:spPr>
          <a:xfrm flipH="1">
            <a:off x="2340075" y="5389499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4" idx="0"/>
          </p:cNvCxnSpPr>
          <p:nvPr/>
        </p:nvCxnSpPr>
        <p:spPr>
          <a:xfrm>
            <a:off x="1740210" y="4410800"/>
            <a:ext cx="1" cy="259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Flowchart: Decision 27"/>
          <p:cNvSpPr/>
          <p:nvPr/>
        </p:nvSpPr>
        <p:spPr>
          <a:xfrm>
            <a:off x="1140345" y="5046793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30" name="Straight Arrow Connector 29"/>
          <p:cNvCxnSpPr>
            <a:endCxn id="43" idx="1"/>
          </p:cNvCxnSpPr>
          <p:nvPr/>
        </p:nvCxnSpPr>
        <p:spPr>
          <a:xfrm>
            <a:off x="1745033" y="6534118"/>
            <a:ext cx="6275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876122" y="5267151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346241" y="4670684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>
            <a:off x="1740211" y="4915380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83475" y="3393743"/>
            <a:ext cx="0" cy="1017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175338" y="4410801"/>
            <a:ext cx="5770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Flowchart: Decision 42"/>
          <p:cNvSpPr/>
          <p:nvPr/>
        </p:nvSpPr>
        <p:spPr>
          <a:xfrm>
            <a:off x="2372618" y="6210236"/>
            <a:ext cx="1800331" cy="647764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X[i]%2==0</a:t>
            </a:r>
            <a:endParaRPr lang="en-US" sz="1050" dirty="0"/>
          </a:p>
        </p:txBody>
      </p:sp>
      <p:cxnSp>
        <p:nvCxnSpPr>
          <p:cNvPr id="47" name="Straight Arrow Connector 46"/>
          <p:cNvCxnSpPr>
            <a:stCxn id="43" idx="0"/>
          </p:cNvCxnSpPr>
          <p:nvPr/>
        </p:nvCxnSpPr>
        <p:spPr>
          <a:xfrm flipH="1" flipV="1">
            <a:off x="3270091" y="5511847"/>
            <a:ext cx="2693" cy="6983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3" idx="3"/>
          </p:cNvCxnSpPr>
          <p:nvPr/>
        </p:nvCxnSpPr>
        <p:spPr>
          <a:xfrm>
            <a:off x="4172949" y="6534118"/>
            <a:ext cx="399051" cy="4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548321" y="6415882"/>
            <a:ext cx="1391831" cy="24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brPar</a:t>
            </a:r>
            <a:r>
              <a:rPr lang="en-US" sz="1200" dirty="0" smtClean="0"/>
              <a:t>= brPar+1</a:t>
            </a:r>
            <a:endParaRPr lang="en-US" sz="1200" dirty="0"/>
          </a:p>
        </p:txBody>
      </p:sp>
      <p:cxnSp>
        <p:nvCxnSpPr>
          <p:cNvPr id="53" name="Straight Arrow Connector 52"/>
          <p:cNvCxnSpPr>
            <a:stCxn id="51" idx="0"/>
          </p:cNvCxnSpPr>
          <p:nvPr/>
        </p:nvCxnSpPr>
        <p:spPr>
          <a:xfrm flipV="1">
            <a:off x="5244237" y="5737832"/>
            <a:ext cx="8388" cy="678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3278480" y="5737832"/>
            <a:ext cx="197414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1069917" y="5702791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59" name="TextBox 58"/>
          <p:cNvSpPr txBox="1"/>
          <p:nvPr/>
        </p:nvSpPr>
        <p:spPr>
          <a:xfrm>
            <a:off x="4210507" y="6133602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 rot="10800000">
            <a:off x="2876122" y="5862882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63" name="Straight Arrow Connector 62"/>
          <p:cNvCxnSpPr>
            <a:stCxn id="28" idx="1"/>
          </p:cNvCxnSpPr>
          <p:nvPr/>
        </p:nvCxnSpPr>
        <p:spPr>
          <a:xfrm flipH="1">
            <a:off x="467544" y="5389499"/>
            <a:ext cx="6728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67544" y="5389499"/>
            <a:ext cx="0" cy="313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rapezoid 66"/>
          <p:cNvSpPr/>
          <p:nvPr/>
        </p:nvSpPr>
        <p:spPr>
          <a:xfrm>
            <a:off x="143508" y="5688662"/>
            <a:ext cx="648072" cy="3447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brPar</a:t>
            </a:r>
            <a:endParaRPr lang="en-US" sz="10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67544" y="6033419"/>
            <a:ext cx="0" cy="198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Flowchart: Terminator 70"/>
          <p:cNvSpPr/>
          <p:nvPr/>
        </p:nvSpPr>
        <p:spPr>
          <a:xfrm>
            <a:off x="63557" y="6226140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435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Низови пример 5, сума елемената низа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1760550" y="1529424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346176" y="1908286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1472518" y="2045025"/>
            <a:ext cx="1800199" cy="4320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</a:t>
            </a:r>
            <a:r>
              <a:rPr lang="sr-Cyrl-RS" sz="1200" dirty="0" smtClean="0"/>
              <a:t>10</a:t>
            </a:r>
            <a:r>
              <a:rPr lang="en-US" sz="1200" dirty="0" smtClean="0"/>
              <a:t>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r>
              <a:rPr lang="sr-Cyrl-RS" sz="1200" dirty="0" smtClean="0"/>
              <a:t>, </a:t>
            </a:r>
            <a:r>
              <a:rPr lang="en-US" sz="1200" dirty="0" err="1" smtClean="0"/>
              <a:t>suma</a:t>
            </a:r>
            <a:r>
              <a:rPr lang="en-US" sz="1200" dirty="0" smtClean="0"/>
              <a:t>=0</a:t>
            </a:r>
            <a:endParaRPr lang="en-US" sz="1200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372618" y="2477073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Decision 8"/>
          <p:cNvSpPr/>
          <p:nvPr/>
        </p:nvSpPr>
        <p:spPr>
          <a:xfrm>
            <a:off x="1752413" y="3058015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10" name="Straight Arrow Connector 9"/>
          <p:cNvCxnSpPr>
            <a:stCxn id="9" idx="2"/>
            <a:endCxn id="13" idx="0"/>
          </p:cNvCxnSpPr>
          <p:nvPr/>
        </p:nvCxnSpPr>
        <p:spPr>
          <a:xfrm>
            <a:off x="2352278" y="3743427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525" y="3684600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0800000">
            <a:off x="1375572" y="287334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3" name="Flowchart: Manual Operation 12"/>
          <p:cNvSpPr/>
          <p:nvPr/>
        </p:nvSpPr>
        <p:spPr>
          <a:xfrm>
            <a:off x="1990494" y="4053932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20092" y="4632735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flipV="1">
            <a:off x="3510176" y="384064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16206" y="3595952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58308" y="2681906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18" name="Straight Arrow Connector 17"/>
          <p:cNvCxnSpPr>
            <a:stCxn id="17" idx="2"/>
            <a:endCxn id="9" idx="0"/>
          </p:cNvCxnSpPr>
          <p:nvPr/>
        </p:nvCxnSpPr>
        <p:spPr>
          <a:xfrm>
            <a:off x="2352278" y="2926602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77065" y="3393743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20092" y="4410801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941018" y="3393743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1"/>
          </p:cNvCxnSpPr>
          <p:nvPr/>
        </p:nvCxnSpPr>
        <p:spPr>
          <a:xfrm flipH="1">
            <a:off x="1183475" y="3400721"/>
            <a:ext cx="5689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8" idx="2"/>
          </p:cNvCxnSpPr>
          <p:nvPr/>
        </p:nvCxnSpPr>
        <p:spPr>
          <a:xfrm>
            <a:off x="1740210" y="5732205"/>
            <a:ext cx="1" cy="806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8" idx="3"/>
          </p:cNvCxnSpPr>
          <p:nvPr/>
        </p:nvCxnSpPr>
        <p:spPr>
          <a:xfrm flipH="1">
            <a:off x="2340075" y="5389499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4" idx="0"/>
          </p:cNvCxnSpPr>
          <p:nvPr/>
        </p:nvCxnSpPr>
        <p:spPr>
          <a:xfrm>
            <a:off x="1740210" y="4410800"/>
            <a:ext cx="1" cy="259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Flowchart: Decision 27"/>
          <p:cNvSpPr/>
          <p:nvPr/>
        </p:nvSpPr>
        <p:spPr>
          <a:xfrm>
            <a:off x="1140345" y="5046793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745033" y="6534118"/>
            <a:ext cx="6275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782575" y="5279307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346241" y="4670684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>
            <a:off x="1740211" y="4915380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83475" y="3393743"/>
            <a:ext cx="0" cy="1017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175338" y="4410801"/>
            <a:ext cx="5770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51" idx="0"/>
            <a:endCxn id="32" idx="2"/>
          </p:cNvCxnSpPr>
          <p:nvPr/>
        </p:nvCxnSpPr>
        <p:spPr>
          <a:xfrm flipH="1" flipV="1">
            <a:off x="3176545" y="5524003"/>
            <a:ext cx="1" cy="891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372618" y="6415882"/>
            <a:ext cx="1607855" cy="24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suma</a:t>
            </a:r>
            <a:r>
              <a:rPr lang="en-US" sz="1200" dirty="0" smtClean="0"/>
              <a:t>= </a:t>
            </a:r>
            <a:r>
              <a:rPr lang="en-US" sz="1200" dirty="0" err="1" smtClean="0"/>
              <a:t>suma+X</a:t>
            </a:r>
            <a:r>
              <a:rPr lang="en-US" sz="1200" dirty="0" smtClean="0"/>
              <a:t>[i]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1069917" y="5702791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63" name="Straight Arrow Connector 62"/>
          <p:cNvCxnSpPr>
            <a:stCxn id="28" idx="1"/>
          </p:cNvCxnSpPr>
          <p:nvPr/>
        </p:nvCxnSpPr>
        <p:spPr>
          <a:xfrm flipH="1">
            <a:off x="467544" y="5389499"/>
            <a:ext cx="6728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67544" y="5389499"/>
            <a:ext cx="0" cy="313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rapezoid 66"/>
          <p:cNvSpPr/>
          <p:nvPr/>
        </p:nvSpPr>
        <p:spPr>
          <a:xfrm>
            <a:off x="143508" y="5688662"/>
            <a:ext cx="648072" cy="3447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suma</a:t>
            </a:r>
            <a:endParaRPr lang="en-US" sz="10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67544" y="6033419"/>
            <a:ext cx="0" cy="198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Flowchart: Terminator 70"/>
          <p:cNvSpPr/>
          <p:nvPr/>
        </p:nvSpPr>
        <p:spPr>
          <a:xfrm>
            <a:off x="63557" y="6226140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1188" y="1757267"/>
            <a:ext cx="4753148" cy="2777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867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Низови пример 6, сума само парних  елемената низа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1760550" y="1529424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346176" y="1908286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1472518" y="2045025"/>
            <a:ext cx="1800199" cy="4320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</a:t>
            </a:r>
            <a:r>
              <a:rPr lang="sr-Cyrl-RS" sz="1200" dirty="0" smtClean="0"/>
              <a:t>10</a:t>
            </a:r>
            <a:r>
              <a:rPr lang="en-US" sz="1200" dirty="0" smtClean="0"/>
              <a:t>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r>
              <a:rPr lang="sr-Cyrl-RS" sz="1200" dirty="0" smtClean="0"/>
              <a:t>, </a:t>
            </a:r>
            <a:r>
              <a:rPr lang="en-US" sz="1200" dirty="0" err="1" smtClean="0"/>
              <a:t>suma</a:t>
            </a:r>
            <a:r>
              <a:rPr lang="en-US" sz="1200" dirty="0" smtClean="0"/>
              <a:t>=0</a:t>
            </a:r>
            <a:endParaRPr lang="en-US" sz="1200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372618" y="2477073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Decision 8"/>
          <p:cNvSpPr/>
          <p:nvPr/>
        </p:nvSpPr>
        <p:spPr>
          <a:xfrm>
            <a:off x="1752413" y="3058015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10" name="Straight Arrow Connector 9"/>
          <p:cNvCxnSpPr>
            <a:stCxn id="9" idx="2"/>
            <a:endCxn id="13" idx="0"/>
          </p:cNvCxnSpPr>
          <p:nvPr/>
        </p:nvCxnSpPr>
        <p:spPr>
          <a:xfrm>
            <a:off x="2352278" y="3743427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525" y="3684600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0800000">
            <a:off x="1375572" y="287334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3" name="Flowchart: Manual Operation 12"/>
          <p:cNvSpPr/>
          <p:nvPr/>
        </p:nvSpPr>
        <p:spPr>
          <a:xfrm>
            <a:off x="1990494" y="4053932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20092" y="4632735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flipV="1">
            <a:off x="3510176" y="384064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16206" y="3595952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58308" y="2681906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18" name="Straight Arrow Connector 17"/>
          <p:cNvCxnSpPr>
            <a:stCxn id="17" idx="2"/>
            <a:endCxn id="9" idx="0"/>
          </p:cNvCxnSpPr>
          <p:nvPr/>
        </p:nvCxnSpPr>
        <p:spPr>
          <a:xfrm>
            <a:off x="2352278" y="2926602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77065" y="3393743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20092" y="4410801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941018" y="3393743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1"/>
          </p:cNvCxnSpPr>
          <p:nvPr/>
        </p:nvCxnSpPr>
        <p:spPr>
          <a:xfrm flipH="1">
            <a:off x="1183475" y="3400721"/>
            <a:ext cx="5689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8" idx="2"/>
          </p:cNvCxnSpPr>
          <p:nvPr/>
        </p:nvCxnSpPr>
        <p:spPr>
          <a:xfrm>
            <a:off x="1740210" y="5732205"/>
            <a:ext cx="1" cy="806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8" idx="3"/>
          </p:cNvCxnSpPr>
          <p:nvPr/>
        </p:nvCxnSpPr>
        <p:spPr>
          <a:xfrm flipH="1">
            <a:off x="2340075" y="5389499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4" idx="0"/>
          </p:cNvCxnSpPr>
          <p:nvPr/>
        </p:nvCxnSpPr>
        <p:spPr>
          <a:xfrm>
            <a:off x="1740210" y="4410800"/>
            <a:ext cx="1" cy="259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Flowchart: Decision 27"/>
          <p:cNvSpPr/>
          <p:nvPr/>
        </p:nvSpPr>
        <p:spPr>
          <a:xfrm>
            <a:off x="1140345" y="5046793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1745033" y="6534118"/>
            <a:ext cx="6275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782575" y="5279307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346241" y="4670684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>
            <a:off x="1740211" y="4915380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83475" y="3393743"/>
            <a:ext cx="0" cy="1017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175338" y="4410801"/>
            <a:ext cx="5770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51" idx="0"/>
          </p:cNvCxnSpPr>
          <p:nvPr/>
        </p:nvCxnSpPr>
        <p:spPr>
          <a:xfrm flipH="1" flipV="1">
            <a:off x="5343774" y="5401655"/>
            <a:ext cx="1" cy="1010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539847" y="6411770"/>
            <a:ext cx="1607855" cy="24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suma</a:t>
            </a:r>
            <a:r>
              <a:rPr lang="en-US" sz="1200" dirty="0" smtClean="0"/>
              <a:t>= </a:t>
            </a:r>
            <a:r>
              <a:rPr lang="en-US" sz="1200" dirty="0" err="1" smtClean="0"/>
              <a:t>suma+X</a:t>
            </a:r>
            <a:r>
              <a:rPr lang="en-US" sz="1200" dirty="0" smtClean="0"/>
              <a:t>[i]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1069917" y="5702791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63" name="Straight Arrow Connector 62"/>
          <p:cNvCxnSpPr>
            <a:stCxn id="28" idx="1"/>
          </p:cNvCxnSpPr>
          <p:nvPr/>
        </p:nvCxnSpPr>
        <p:spPr>
          <a:xfrm flipH="1">
            <a:off x="467544" y="5389499"/>
            <a:ext cx="6728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67544" y="5389499"/>
            <a:ext cx="0" cy="313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rapezoid 66"/>
          <p:cNvSpPr/>
          <p:nvPr/>
        </p:nvSpPr>
        <p:spPr>
          <a:xfrm>
            <a:off x="143508" y="5688662"/>
            <a:ext cx="648072" cy="3447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suma</a:t>
            </a:r>
            <a:endParaRPr lang="en-US" sz="10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67544" y="6033419"/>
            <a:ext cx="0" cy="198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Flowchart: Terminator 70"/>
          <p:cNvSpPr/>
          <p:nvPr/>
        </p:nvSpPr>
        <p:spPr>
          <a:xfrm>
            <a:off x="63557" y="6226140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  <p:cxnSp>
        <p:nvCxnSpPr>
          <p:cNvPr id="42" name="Straight Arrow Connector 41"/>
          <p:cNvCxnSpPr>
            <a:endCxn id="43" idx="1"/>
          </p:cNvCxnSpPr>
          <p:nvPr/>
        </p:nvCxnSpPr>
        <p:spPr>
          <a:xfrm>
            <a:off x="1745033" y="6534118"/>
            <a:ext cx="62758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Flowchart: Decision 42"/>
          <p:cNvSpPr/>
          <p:nvPr/>
        </p:nvSpPr>
        <p:spPr>
          <a:xfrm>
            <a:off x="2372618" y="6210236"/>
            <a:ext cx="1800331" cy="647764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X[i]%2==0</a:t>
            </a:r>
            <a:endParaRPr lang="en-US" sz="1050" dirty="0"/>
          </a:p>
        </p:txBody>
      </p:sp>
      <p:cxnSp>
        <p:nvCxnSpPr>
          <p:cNvPr id="44" name="Straight Arrow Connector 43"/>
          <p:cNvCxnSpPr>
            <a:stCxn id="43" idx="3"/>
          </p:cNvCxnSpPr>
          <p:nvPr/>
        </p:nvCxnSpPr>
        <p:spPr>
          <a:xfrm>
            <a:off x="4172949" y="6534118"/>
            <a:ext cx="399051" cy="4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10507" y="6133602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rot="10800000">
            <a:off x="2876122" y="5862882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3" name="Straight Arrow Connector 32"/>
          <p:cNvCxnSpPr>
            <a:endCxn id="32" idx="3"/>
          </p:cNvCxnSpPr>
          <p:nvPr/>
        </p:nvCxnSpPr>
        <p:spPr>
          <a:xfrm flipH="1">
            <a:off x="3570514" y="5401655"/>
            <a:ext cx="17732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4169" y="1598805"/>
            <a:ext cx="5111650" cy="2787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274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Математичка дефиниција низа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У математици, низ је уређена листа </a:t>
            </a:r>
            <a:r>
              <a:rPr lang="ru-RU" dirty="0" smtClean="0"/>
              <a:t>објеката. Као </a:t>
            </a:r>
            <a:r>
              <a:rPr lang="ru-RU" dirty="0"/>
              <a:t>и скуп, низ садржи чланове (или елементе), а њихов </a:t>
            </a:r>
            <a:r>
              <a:rPr lang="ru-RU" dirty="0" smtClean="0"/>
              <a:t>број се </a:t>
            </a:r>
            <a:r>
              <a:rPr lang="ru-RU" dirty="0"/>
              <a:t>назива дужином низа. За разлику од скупа, </a:t>
            </a:r>
            <a:r>
              <a:rPr lang="ru-RU" b="1" dirty="0"/>
              <a:t>редослед чланова низа је битан</a:t>
            </a:r>
            <a:r>
              <a:rPr lang="ru-RU" dirty="0"/>
              <a:t>, а исти елемент може да се појављује више пута на различитим позицијама у низу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Место елемента у низу је одређено његовим индексом.</a:t>
            </a:r>
            <a:br>
              <a:rPr lang="ru-RU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4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 smtClean="0"/>
              <a:t>Низови пример </a:t>
            </a:r>
            <a:r>
              <a:rPr lang="en-US" dirty="0" smtClean="0"/>
              <a:t>7</a:t>
            </a:r>
            <a:r>
              <a:rPr lang="sr-Cyrl-RS" dirty="0" smtClean="0"/>
              <a:t>, сума парних  елемената низа са парним индексом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5" name="Flowchart: Terminator 4"/>
          <p:cNvSpPr/>
          <p:nvPr/>
        </p:nvSpPr>
        <p:spPr>
          <a:xfrm>
            <a:off x="1760550" y="1529424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346176" y="1908286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Flowchart: Process 6"/>
          <p:cNvSpPr/>
          <p:nvPr/>
        </p:nvSpPr>
        <p:spPr>
          <a:xfrm>
            <a:off x="1472518" y="2045025"/>
            <a:ext cx="1800199" cy="4320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</a:t>
            </a:r>
            <a:r>
              <a:rPr lang="sr-Cyrl-RS" sz="1200" dirty="0" smtClean="0"/>
              <a:t>10</a:t>
            </a:r>
            <a:r>
              <a:rPr lang="en-US" sz="1200" dirty="0" smtClean="0"/>
              <a:t>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r>
              <a:rPr lang="sr-Cyrl-RS" sz="1200" dirty="0" smtClean="0"/>
              <a:t>, </a:t>
            </a:r>
            <a:r>
              <a:rPr lang="en-US" sz="1200" dirty="0" err="1" smtClean="0"/>
              <a:t>suma</a:t>
            </a:r>
            <a:r>
              <a:rPr lang="en-US" sz="1200" dirty="0" smtClean="0"/>
              <a:t>=0</a:t>
            </a:r>
            <a:endParaRPr lang="en-US" sz="1200" dirty="0"/>
          </a:p>
        </p:txBody>
      </p:sp>
      <p:cxnSp>
        <p:nvCxnSpPr>
          <p:cNvPr id="8" name="Straight Arrow Connector 7"/>
          <p:cNvCxnSpPr>
            <a:stCxn id="7" idx="2"/>
          </p:cNvCxnSpPr>
          <p:nvPr/>
        </p:nvCxnSpPr>
        <p:spPr>
          <a:xfrm>
            <a:off x="2372618" y="2477073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Decision 8"/>
          <p:cNvSpPr/>
          <p:nvPr/>
        </p:nvSpPr>
        <p:spPr>
          <a:xfrm>
            <a:off x="1752413" y="3058015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10" name="Straight Arrow Connector 9"/>
          <p:cNvCxnSpPr>
            <a:stCxn id="9" idx="2"/>
            <a:endCxn id="13" idx="0"/>
          </p:cNvCxnSpPr>
          <p:nvPr/>
        </p:nvCxnSpPr>
        <p:spPr>
          <a:xfrm>
            <a:off x="2352278" y="3743427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28525" y="3684600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0800000">
            <a:off x="1375572" y="287334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3" name="Flowchart: Manual Operation 12"/>
          <p:cNvSpPr/>
          <p:nvPr/>
        </p:nvSpPr>
        <p:spPr>
          <a:xfrm>
            <a:off x="1990494" y="4053932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320092" y="4632735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flipV="1">
            <a:off x="3510176" y="3840648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116206" y="3595952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17" name="Rectangle 16"/>
          <p:cNvSpPr/>
          <p:nvPr/>
        </p:nvSpPr>
        <p:spPr>
          <a:xfrm>
            <a:off x="1958308" y="2681906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18" name="Straight Arrow Connector 17"/>
          <p:cNvCxnSpPr>
            <a:stCxn id="17" idx="2"/>
            <a:endCxn id="9" idx="0"/>
          </p:cNvCxnSpPr>
          <p:nvPr/>
        </p:nvCxnSpPr>
        <p:spPr>
          <a:xfrm>
            <a:off x="2352278" y="2926602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477065" y="3393743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320092" y="4410801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2941018" y="3393743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1"/>
          </p:cNvCxnSpPr>
          <p:nvPr/>
        </p:nvCxnSpPr>
        <p:spPr>
          <a:xfrm flipH="1">
            <a:off x="1183475" y="3400721"/>
            <a:ext cx="5689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8" idx="2"/>
          </p:cNvCxnSpPr>
          <p:nvPr/>
        </p:nvCxnSpPr>
        <p:spPr>
          <a:xfrm>
            <a:off x="1740210" y="5732205"/>
            <a:ext cx="0" cy="770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8" idx="3"/>
          </p:cNvCxnSpPr>
          <p:nvPr/>
        </p:nvCxnSpPr>
        <p:spPr>
          <a:xfrm flipH="1">
            <a:off x="2340075" y="5389499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34" idx="0"/>
          </p:cNvCxnSpPr>
          <p:nvPr/>
        </p:nvCxnSpPr>
        <p:spPr>
          <a:xfrm>
            <a:off x="1740210" y="4410800"/>
            <a:ext cx="1" cy="259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Flowchart: Decision 27"/>
          <p:cNvSpPr/>
          <p:nvPr/>
        </p:nvSpPr>
        <p:spPr>
          <a:xfrm>
            <a:off x="1140345" y="5046793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30" name="Straight Arrow Connector 29"/>
          <p:cNvCxnSpPr>
            <a:endCxn id="43" idx="1"/>
          </p:cNvCxnSpPr>
          <p:nvPr/>
        </p:nvCxnSpPr>
        <p:spPr>
          <a:xfrm flipV="1">
            <a:off x="1740210" y="6496609"/>
            <a:ext cx="632408" cy="6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860001" y="5279307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34" name="Rectangle 33"/>
          <p:cNvSpPr/>
          <p:nvPr/>
        </p:nvSpPr>
        <p:spPr>
          <a:xfrm>
            <a:off x="1346241" y="4670684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35" name="Straight Arrow Connector 34"/>
          <p:cNvCxnSpPr>
            <a:stCxn id="34" idx="2"/>
          </p:cNvCxnSpPr>
          <p:nvPr/>
        </p:nvCxnSpPr>
        <p:spPr>
          <a:xfrm>
            <a:off x="1740211" y="4915380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183475" y="3393743"/>
            <a:ext cx="0" cy="10170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175338" y="4410801"/>
            <a:ext cx="5770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51" idx="0"/>
          </p:cNvCxnSpPr>
          <p:nvPr/>
        </p:nvCxnSpPr>
        <p:spPr>
          <a:xfrm flipH="1" flipV="1">
            <a:off x="5354283" y="5364146"/>
            <a:ext cx="1" cy="10101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550356" y="6374261"/>
            <a:ext cx="1607855" cy="24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suma</a:t>
            </a:r>
            <a:r>
              <a:rPr lang="en-US" sz="1200" dirty="0" smtClean="0"/>
              <a:t>= </a:t>
            </a:r>
            <a:r>
              <a:rPr lang="en-US" sz="1200" dirty="0" err="1" smtClean="0"/>
              <a:t>suma+X</a:t>
            </a:r>
            <a:r>
              <a:rPr lang="en-US" sz="1200" dirty="0" smtClean="0"/>
              <a:t>[i]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1069917" y="5702791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63" name="Straight Arrow Connector 62"/>
          <p:cNvCxnSpPr>
            <a:stCxn id="28" idx="1"/>
          </p:cNvCxnSpPr>
          <p:nvPr/>
        </p:nvCxnSpPr>
        <p:spPr>
          <a:xfrm flipH="1">
            <a:off x="467544" y="5389499"/>
            <a:ext cx="6728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467544" y="5389499"/>
            <a:ext cx="0" cy="313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Trapezoid 66"/>
          <p:cNvSpPr/>
          <p:nvPr/>
        </p:nvSpPr>
        <p:spPr>
          <a:xfrm>
            <a:off x="143508" y="5688662"/>
            <a:ext cx="648072" cy="3447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suma</a:t>
            </a:r>
            <a:endParaRPr lang="en-US" sz="1000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67544" y="6033419"/>
            <a:ext cx="0" cy="198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Flowchart: Terminator 70"/>
          <p:cNvSpPr/>
          <p:nvPr/>
        </p:nvSpPr>
        <p:spPr>
          <a:xfrm>
            <a:off x="63557" y="6226140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  <p:sp>
        <p:nvSpPr>
          <p:cNvPr id="43" name="Flowchart: Decision 42"/>
          <p:cNvSpPr/>
          <p:nvPr/>
        </p:nvSpPr>
        <p:spPr>
          <a:xfrm>
            <a:off x="2372618" y="6135217"/>
            <a:ext cx="1800331" cy="722783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X[i]%2==0</a:t>
            </a:r>
            <a:r>
              <a:rPr lang="sr-Cyrl-RS" sz="1050" dirty="0" smtClean="0"/>
              <a:t>  </a:t>
            </a:r>
            <a:r>
              <a:rPr lang="en-US" sz="1050" dirty="0" smtClean="0"/>
              <a:t>&amp;&amp; </a:t>
            </a:r>
            <a:br>
              <a:rPr lang="en-US" sz="1050" dirty="0" smtClean="0"/>
            </a:br>
            <a:r>
              <a:rPr lang="en-US" sz="1050" dirty="0" smtClean="0"/>
              <a:t>i%2</a:t>
            </a:r>
            <a:r>
              <a:rPr lang="en-US" sz="1050" dirty="0"/>
              <a:t>==0</a:t>
            </a:r>
            <a:r>
              <a:rPr lang="sr-Cyrl-RS" sz="1050" dirty="0"/>
              <a:t> </a:t>
            </a:r>
            <a:endParaRPr lang="en-US" sz="1050" dirty="0"/>
          </a:p>
        </p:txBody>
      </p:sp>
      <p:cxnSp>
        <p:nvCxnSpPr>
          <p:cNvPr id="44" name="Straight Arrow Connector 43"/>
          <p:cNvCxnSpPr>
            <a:stCxn id="43" idx="3"/>
            <a:endCxn id="51" idx="1"/>
          </p:cNvCxnSpPr>
          <p:nvPr/>
        </p:nvCxnSpPr>
        <p:spPr>
          <a:xfrm>
            <a:off x="4172949" y="6496609"/>
            <a:ext cx="3774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210507" y="6133602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rot="10800000">
            <a:off x="2876122" y="5862882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33" name="Straight Arrow Connector 32"/>
          <p:cNvCxnSpPr>
            <a:endCxn id="32" idx="3"/>
          </p:cNvCxnSpPr>
          <p:nvPr/>
        </p:nvCxnSpPr>
        <p:spPr>
          <a:xfrm flipH="1">
            <a:off x="3647940" y="5401655"/>
            <a:ext cx="17732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43" idx="0"/>
            <a:endCxn id="32" idx="2"/>
          </p:cNvCxnSpPr>
          <p:nvPr/>
        </p:nvCxnSpPr>
        <p:spPr>
          <a:xfrm flipH="1" flipV="1">
            <a:off x="3253971" y="5524003"/>
            <a:ext cx="18813" cy="611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029" y="1760018"/>
            <a:ext cx="5074487" cy="233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7467600" cy="1143000"/>
          </a:xfrm>
        </p:spPr>
        <p:txBody>
          <a:bodyPr/>
          <a:lstStyle/>
          <a:p>
            <a:r>
              <a:rPr lang="sr-Cyrl-RS" dirty="0" smtClean="0"/>
              <a:t>Тражење максимума низа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www.rajak.rs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016153" y="1324958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153" y="1324958"/>
                <a:ext cx="576064" cy="360040"/>
              </a:xfrm>
              <a:prstGeom prst="rect">
                <a:avLst/>
              </a:prstGeom>
              <a:blipFill rotWithShape="1">
                <a:blip r:embed="rId2"/>
                <a:stretch>
                  <a:fillRect t="-4762" r="-1020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92217" y="1324958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37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217" y="1324958"/>
                <a:ext cx="576064" cy="360040"/>
              </a:xfrm>
              <a:prstGeom prst="rect">
                <a:avLst/>
              </a:prstGeom>
              <a:blipFill rotWithShape="1">
                <a:blip r:embed="rId3"/>
                <a:stretch>
                  <a:fillRect t="-4762" r="-1010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168281" y="1324958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28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8281" y="1324958"/>
                <a:ext cx="576064" cy="360040"/>
              </a:xfrm>
              <a:prstGeom prst="rect">
                <a:avLst/>
              </a:prstGeom>
              <a:blipFill rotWithShape="1">
                <a:blip r:embed="rId4"/>
                <a:stretch>
                  <a:fillRect l="-1020" t="-4762" r="-12245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005174" y="132495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н</a:t>
            </a:r>
            <a:r>
              <a:rPr lang="sr-Cyrl-RS" dirty="0" smtClean="0"/>
              <a:t>из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Х: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147732" y="95562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62946" y="95238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99860" y="95562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875924" y="95170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750018" y="1324958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28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018" y="1324958"/>
                <a:ext cx="576064" cy="360040"/>
              </a:xfrm>
              <a:prstGeom prst="rect">
                <a:avLst/>
              </a:prstGeom>
              <a:blipFill rotWithShape="1">
                <a:blip r:embed="rId5"/>
                <a:stretch>
                  <a:fillRect t="-4762" r="-12121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7326082" y="1324958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Cyrl-R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sr-Cyrl-R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082" y="1324958"/>
                <a:ext cx="576064" cy="360040"/>
              </a:xfrm>
              <a:prstGeom prst="rect">
                <a:avLst/>
              </a:prstGeom>
              <a:blipFill rotWithShape="1">
                <a:blip r:embed="rId6"/>
                <a:stretch>
                  <a:fillRect t="-4762" r="-5102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7902146" y="1329455"/>
            <a:ext cx="57606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dirty="0" smtClean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478210" y="1324958"/>
            <a:ext cx="57606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256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457661" y="95753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4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033725" y="930315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5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8609789" y="94446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 smtClean="0"/>
              <a:t>6</a:t>
            </a:r>
            <a:endParaRPr lang="en-US" dirty="0"/>
          </a:p>
        </p:txBody>
      </p:sp>
      <p:sp>
        <p:nvSpPr>
          <p:cNvPr id="32" name="Up Arrow 31"/>
          <p:cNvSpPr/>
          <p:nvPr/>
        </p:nvSpPr>
        <p:spPr>
          <a:xfrm>
            <a:off x="4298259" y="1694290"/>
            <a:ext cx="576064" cy="576064"/>
          </a:xfrm>
          <a:prstGeom prst="upArrow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lowchart: Terminator 75"/>
          <p:cNvSpPr/>
          <p:nvPr/>
        </p:nvSpPr>
        <p:spPr>
          <a:xfrm>
            <a:off x="1835180" y="1119627"/>
            <a:ext cx="1224136" cy="360040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ПОЧЕТАК</a:t>
            </a:r>
            <a:endParaRPr lang="en-US" sz="1200" dirty="0"/>
          </a:p>
        </p:txBody>
      </p:sp>
      <p:cxnSp>
        <p:nvCxnSpPr>
          <p:cNvPr id="77" name="Straight Arrow Connector 76"/>
          <p:cNvCxnSpPr/>
          <p:nvPr/>
        </p:nvCxnSpPr>
        <p:spPr>
          <a:xfrm flipH="1">
            <a:off x="2420806" y="1498489"/>
            <a:ext cx="6102" cy="13673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Flowchart: Process 77"/>
          <p:cNvSpPr/>
          <p:nvPr/>
        </p:nvSpPr>
        <p:spPr>
          <a:xfrm>
            <a:off x="1547148" y="1635228"/>
            <a:ext cx="1800199" cy="432048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Целобројни Х</a:t>
            </a:r>
            <a:r>
              <a:rPr lang="en-US" sz="1200" dirty="0" smtClean="0"/>
              <a:t>[</a:t>
            </a:r>
            <a:r>
              <a:rPr lang="en-US" sz="1200" dirty="0"/>
              <a:t>7</a:t>
            </a:r>
            <a:r>
              <a:rPr lang="en-US" sz="1200" dirty="0" smtClean="0"/>
              <a:t>]</a:t>
            </a:r>
          </a:p>
          <a:p>
            <a:pPr algn="ctr"/>
            <a:r>
              <a:rPr lang="sr-Cyrl-RS" sz="1200" dirty="0" smtClean="0"/>
              <a:t>Целобројни </a:t>
            </a:r>
            <a:r>
              <a:rPr lang="en-US" sz="1200" dirty="0" smtClean="0"/>
              <a:t>i</a:t>
            </a:r>
            <a:r>
              <a:rPr lang="sr-Cyrl-RS" sz="1200" dirty="0" smtClean="0"/>
              <a:t>, </a:t>
            </a:r>
            <a:r>
              <a:rPr lang="en-US" sz="1200" dirty="0" err="1" smtClean="0"/>
              <a:t>maks</a:t>
            </a:r>
            <a:endParaRPr lang="en-US" sz="1200" dirty="0"/>
          </a:p>
        </p:txBody>
      </p:sp>
      <p:cxnSp>
        <p:nvCxnSpPr>
          <p:cNvPr id="79" name="Straight Arrow Connector 78"/>
          <p:cNvCxnSpPr>
            <a:stCxn id="78" idx="2"/>
          </p:cNvCxnSpPr>
          <p:nvPr/>
        </p:nvCxnSpPr>
        <p:spPr>
          <a:xfrm>
            <a:off x="2447248" y="20672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Flowchart: Decision 79"/>
          <p:cNvSpPr/>
          <p:nvPr/>
        </p:nvSpPr>
        <p:spPr>
          <a:xfrm>
            <a:off x="1827043" y="2648218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81" name="Straight Arrow Connector 80"/>
          <p:cNvCxnSpPr>
            <a:stCxn id="80" idx="2"/>
            <a:endCxn id="84" idx="0"/>
          </p:cNvCxnSpPr>
          <p:nvPr/>
        </p:nvCxnSpPr>
        <p:spPr>
          <a:xfrm>
            <a:off x="2426908" y="3333630"/>
            <a:ext cx="0" cy="3105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1903155" y="3274803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83" name="TextBox 82"/>
          <p:cNvSpPr txBox="1"/>
          <p:nvPr/>
        </p:nvSpPr>
        <p:spPr>
          <a:xfrm rot="10800000">
            <a:off x="1450202" y="246355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84" name="Flowchart: Manual Operation 83"/>
          <p:cNvSpPr/>
          <p:nvPr/>
        </p:nvSpPr>
        <p:spPr>
          <a:xfrm>
            <a:off x="2065124" y="3644135"/>
            <a:ext cx="723568" cy="356868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rgbClr val="FF0000"/>
                </a:solidFill>
              </a:rPr>
              <a:t>X[</a:t>
            </a:r>
            <a:r>
              <a:rPr lang="en-US" sz="1100" b="1" dirty="0" smtClean="0">
                <a:solidFill>
                  <a:srgbClr val="FF0000"/>
                </a:solidFill>
              </a:rPr>
              <a:t>i</a:t>
            </a:r>
            <a:r>
              <a:rPr lang="en-US" sz="1100" dirty="0" smtClean="0">
                <a:solidFill>
                  <a:srgbClr val="FF0000"/>
                </a:solidFill>
              </a:rPr>
              <a:t>]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85" name="Straight Arrow Connector 84"/>
          <p:cNvCxnSpPr>
            <a:endCxn id="86" idx="2"/>
          </p:cNvCxnSpPr>
          <p:nvPr/>
        </p:nvCxnSpPr>
        <p:spPr>
          <a:xfrm flipV="1">
            <a:off x="3584806" y="3430851"/>
            <a:ext cx="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3190836" y="3186155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87" name="Rectangle 86"/>
          <p:cNvSpPr/>
          <p:nvPr/>
        </p:nvSpPr>
        <p:spPr>
          <a:xfrm>
            <a:off x="2032938" y="2272109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i=0</a:t>
            </a:r>
            <a:endParaRPr lang="en-US" sz="1200" dirty="0"/>
          </a:p>
        </p:txBody>
      </p:sp>
      <p:cxnSp>
        <p:nvCxnSpPr>
          <p:cNvPr id="88" name="Straight Arrow Connector 87"/>
          <p:cNvCxnSpPr>
            <a:stCxn id="87" idx="2"/>
            <a:endCxn id="80" idx="0"/>
          </p:cNvCxnSpPr>
          <p:nvPr/>
        </p:nvCxnSpPr>
        <p:spPr>
          <a:xfrm>
            <a:off x="2426908" y="2516805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3551695" y="2983946"/>
            <a:ext cx="0" cy="1952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2394722" y="4001004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3015648" y="2983946"/>
            <a:ext cx="53604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80" idx="1"/>
          </p:cNvCxnSpPr>
          <p:nvPr/>
        </p:nvCxnSpPr>
        <p:spPr>
          <a:xfrm flipH="1">
            <a:off x="1258105" y="2990924"/>
            <a:ext cx="56893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95" idx="2"/>
          </p:cNvCxnSpPr>
          <p:nvPr/>
        </p:nvCxnSpPr>
        <p:spPr>
          <a:xfrm>
            <a:off x="1814840" y="5322408"/>
            <a:ext cx="0" cy="770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endCxn id="98" idx="0"/>
          </p:cNvCxnSpPr>
          <p:nvPr/>
        </p:nvCxnSpPr>
        <p:spPr>
          <a:xfrm>
            <a:off x="1814840" y="4001003"/>
            <a:ext cx="1" cy="259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Flowchart: Decision 94"/>
          <p:cNvSpPr/>
          <p:nvPr/>
        </p:nvSpPr>
        <p:spPr>
          <a:xfrm>
            <a:off x="1214975" y="4636996"/>
            <a:ext cx="1199730" cy="685412"/>
          </a:xfrm>
          <a:prstGeom prst="flowChartDecisi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i&lt;</a:t>
            </a:r>
            <a:r>
              <a:rPr lang="sr-Cyrl-RS" sz="1050" dirty="0" smtClean="0"/>
              <a:t>10</a:t>
            </a:r>
            <a:endParaRPr lang="en-US" sz="1050" dirty="0"/>
          </a:p>
        </p:txBody>
      </p:sp>
      <p:cxnSp>
        <p:nvCxnSpPr>
          <p:cNvPr id="96" name="Straight Arrow Connector 95"/>
          <p:cNvCxnSpPr>
            <a:endCxn id="110" idx="1"/>
          </p:cNvCxnSpPr>
          <p:nvPr/>
        </p:nvCxnSpPr>
        <p:spPr>
          <a:xfrm flipV="1">
            <a:off x="1814840" y="6086812"/>
            <a:ext cx="632408" cy="63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Rectangle 96"/>
          <p:cNvSpPr/>
          <p:nvPr/>
        </p:nvSpPr>
        <p:spPr>
          <a:xfrm>
            <a:off x="2934631" y="4869510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i=i+1</a:t>
            </a:r>
            <a:endParaRPr lang="en-US" sz="1200" dirty="0"/>
          </a:p>
        </p:txBody>
      </p:sp>
      <p:sp>
        <p:nvSpPr>
          <p:cNvPr id="98" name="Rectangle 97"/>
          <p:cNvSpPr/>
          <p:nvPr/>
        </p:nvSpPr>
        <p:spPr>
          <a:xfrm>
            <a:off x="1420871" y="4260887"/>
            <a:ext cx="787939" cy="24469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i=1</a:t>
            </a:r>
            <a:endParaRPr lang="en-US" sz="1200" dirty="0"/>
          </a:p>
        </p:txBody>
      </p:sp>
      <p:cxnSp>
        <p:nvCxnSpPr>
          <p:cNvPr id="99" name="Straight Arrow Connector 98"/>
          <p:cNvCxnSpPr>
            <a:stCxn id="98" idx="2"/>
          </p:cNvCxnSpPr>
          <p:nvPr/>
        </p:nvCxnSpPr>
        <p:spPr>
          <a:xfrm>
            <a:off x="1814841" y="4505583"/>
            <a:ext cx="0" cy="131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121" idx="2"/>
          </p:cNvCxnSpPr>
          <p:nvPr/>
        </p:nvCxnSpPr>
        <p:spPr>
          <a:xfrm>
            <a:off x="1258105" y="3467606"/>
            <a:ext cx="0" cy="533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1249968" y="4001004"/>
            <a:ext cx="57707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103" idx="0"/>
          </p:cNvCxnSpPr>
          <p:nvPr/>
        </p:nvCxnSpPr>
        <p:spPr>
          <a:xfrm flipV="1">
            <a:off x="5428914" y="5623622"/>
            <a:ext cx="0" cy="3408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4624986" y="5964464"/>
            <a:ext cx="1607855" cy="2446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maks</a:t>
            </a:r>
            <a:r>
              <a:rPr lang="en-US" sz="1200" dirty="0" smtClean="0"/>
              <a:t> = X[i]</a:t>
            </a:r>
            <a:endParaRPr lang="en-US" sz="1200" dirty="0"/>
          </a:p>
        </p:txBody>
      </p:sp>
      <p:sp>
        <p:nvSpPr>
          <p:cNvPr id="104" name="TextBox 103"/>
          <p:cNvSpPr txBox="1"/>
          <p:nvPr/>
        </p:nvSpPr>
        <p:spPr>
          <a:xfrm>
            <a:off x="1144547" y="5292994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05" name="Straight Arrow Connector 104"/>
          <p:cNvCxnSpPr>
            <a:stCxn id="95" idx="1"/>
          </p:cNvCxnSpPr>
          <p:nvPr/>
        </p:nvCxnSpPr>
        <p:spPr>
          <a:xfrm flipH="1">
            <a:off x="542174" y="4979702"/>
            <a:ext cx="672801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>
            <a:off x="542174" y="4979702"/>
            <a:ext cx="0" cy="3132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" name="Trapezoid 106"/>
          <p:cNvSpPr/>
          <p:nvPr/>
        </p:nvSpPr>
        <p:spPr>
          <a:xfrm>
            <a:off x="218138" y="5278865"/>
            <a:ext cx="648072" cy="3447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maks</a:t>
            </a:r>
            <a:endParaRPr lang="en-US" sz="1000" dirty="0"/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42174" y="5623622"/>
            <a:ext cx="0" cy="198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Flowchart: Terminator 108"/>
          <p:cNvSpPr/>
          <p:nvPr/>
        </p:nvSpPr>
        <p:spPr>
          <a:xfrm>
            <a:off x="138187" y="5816343"/>
            <a:ext cx="807973" cy="248034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/>
              <a:t>КРАЈ</a:t>
            </a:r>
            <a:endParaRPr lang="en-US" sz="1200" dirty="0"/>
          </a:p>
        </p:txBody>
      </p:sp>
      <p:sp>
        <p:nvSpPr>
          <p:cNvPr id="110" name="Flowchart: Decision 109"/>
          <p:cNvSpPr/>
          <p:nvPr/>
        </p:nvSpPr>
        <p:spPr>
          <a:xfrm>
            <a:off x="2447248" y="5725420"/>
            <a:ext cx="1800331" cy="722783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X[i]&gt;</a:t>
            </a:r>
            <a:r>
              <a:rPr lang="en-US" sz="1050" dirty="0" err="1" smtClean="0"/>
              <a:t>maks</a:t>
            </a:r>
            <a:endParaRPr lang="en-US" sz="1050" dirty="0"/>
          </a:p>
        </p:txBody>
      </p:sp>
      <p:cxnSp>
        <p:nvCxnSpPr>
          <p:cNvPr id="111" name="Straight Arrow Connector 110"/>
          <p:cNvCxnSpPr>
            <a:stCxn id="110" idx="3"/>
            <a:endCxn id="103" idx="1"/>
          </p:cNvCxnSpPr>
          <p:nvPr/>
        </p:nvCxnSpPr>
        <p:spPr>
          <a:xfrm>
            <a:off x="4247579" y="6086812"/>
            <a:ext cx="3774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4285137" y="5723805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 rot="10800000">
            <a:off x="2950752" y="5453085"/>
            <a:ext cx="305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</a:t>
            </a:r>
            <a:endParaRPr lang="en-US" dirty="0"/>
          </a:p>
        </p:txBody>
      </p:sp>
      <p:cxnSp>
        <p:nvCxnSpPr>
          <p:cNvPr id="114" name="Straight Arrow Connector 113"/>
          <p:cNvCxnSpPr/>
          <p:nvPr/>
        </p:nvCxnSpPr>
        <p:spPr>
          <a:xfrm flipH="1" flipV="1">
            <a:off x="3304925" y="5628568"/>
            <a:ext cx="2123988" cy="91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10" idx="0"/>
            <a:endCxn id="97" idx="2"/>
          </p:cNvCxnSpPr>
          <p:nvPr/>
        </p:nvCxnSpPr>
        <p:spPr>
          <a:xfrm flipH="1" flipV="1">
            <a:off x="3328601" y="5114206"/>
            <a:ext cx="18813" cy="6112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>
            <a:off x="2394721" y="4222939"/>
            <a:ext cx="119008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/>
          <p:nvPr/>
        </p:nvCxnSpPr>
        <p:spPr>
          <a:xfrm>
            <a:off x="2394721" y="4001005"/>
            <a:ext cx="0" cy="221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Arrow Connector 118"/>
          <p:cNvCxnSpPr>
            <a:stCxn id="97" idx="1"/>
            <a:endCxn id="95" idx="3"/>
          </p:cNvCxnSpPr>
          <p:nvPr/>
        </p:nvCxnSpPr>
        <p:spPr>
          <a:xfrm flipH="1" flipV="1">
            <a:off x="2414705" y="4979702"/>
            <a:ext cx="519926" cy="12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Flowchart: Process 120"/>
          <p:cNvSpPr/>
          <p:nvPr/>
        </p:nvSpPr>
        <p:spPr>
          <a:xfrm>
            <a:off x="815548" y="3194292"/>
            <a:ext cx="885114" cy="273314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err="1" smtClean="0"/>
              <a:t>maks</a:t>
            </a:r>
            <a:r>
              <a:rPr lang="en-US" sz="1050" dirty="0" smtClean="0"/>
              <a:t>=X[0]</a:t>
            </a:r>
            <a:endParaRPr lang="en-US" sz="1050" dirty="0"/>
          </a:p>
        </p:txBody>
      </p:sp>
      <p:cxnSp>
        <p:nvCxnSpPr>
          <p:cNvPr id="123" name="Straight Arrow Connector 122"/>
          <p:cNvCxnSpPr>
            <a:endCxn id="121" idx="0"/>
          </p:cNvCxnSpPr>
          <p:nvPr/>
        </p:nvCxnSpPr>
        <p:spPr>
          <a:xfrm>
            <a:off x="1258105" y="2990924"/>
            <a:ext cx="0" cy="203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091" y="2516805"/>
            <a:ext cx="4517909" cy="2998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Rectangle 130"/>
              <p:cNvSpPr/>
              <p:nvPr/>
            </p:nvSpPr>
            <p:spPr>
              <a:xfrm>
                <a:off x="5016153" y="1334250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1" name="Rectangle 1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6153" y="1334250"/>
                <a:ext cx="576064" cy="360040"/>
              </a:xfrm>
              <a:prstGeom prst="rect">
                <a:avLst/>
              </a:prstGeom>
              <a:blipFill rotWithShape="1">
                <a:blip r:embed="rId8"/>
                <a:stretch>
                  <a:fillRect t="-6349" r="-1020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Rectangle 131"/>
              <p:cNvSpPr/>
              <p:nvPr/>
            </p:nvSpPr>
            <p:spPr>
              <a:xfrm>
                <a:off x="5592217" y="1334250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37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2" name="Rectangle 1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217" y="1334250"/>
                <a:ext cx="576064" cy="360040"/>
              </a:xfrm>
              <a:prstGeom prst="rect">
                <a:avLst/>
              </a:prstGeom>
              <a:blipFill rotWithShape="1">
                <a:blip r:embed="rId9"/>
                <a:stretch>
                  <a:fillRect t="-6349" r="-1010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Rectangle 132"/>
              <p:cNvSpPr/>
              <p:nvPr/>
            </p:nvSpPr>
            <p:spPr>
              <a:xfrm>
                <a:off x="6173954" y="1334250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28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3" name="Rectangle 1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3954" y="1334250"/>
                <a:ext cx="576064" cy="360040"/>
              </a:xfrm>
              <a:prstGeom prst="rect">
                <a:avLst/>
              </a:prstGeom>
              <a:blipFill rotWithShape="1">
                <a:blip r:embed="rId10"/>
                <a:stretch>
                  <a:fillRect l="-1020" t="-6349" r="-12245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Rectangle 133"/>
              <p:cNvSpPr/>
              <p:nvPr/>
            </p:nvSpPr>
            <p:spPr>
              <a:xfrm>
                <a:off x="6750018" y="1326365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28</m:t>
                      </m:r>
                    </m:oMath>
                  </m:oMathPara>
                </a14:m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4" name="Rectangle 1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018" y="1326365"/>
                <a:ext cx="576064" cy="360040"/>
              </a:xfrm>
              <a:prstGeom prst="rect">
                <a:avLst/>
              </a:prstGeom>
              <a:blipFill rotWithShape="1">
                <a:blip r:embed="rId11"/>
                <a:stretch>
                  <a:fillRect t="-6349" r="-12121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5" name="Rectangle 134"/>
          <p:cNvSpPr/>
          <p:nvPr/>
        </p:nvSpPr>
        <p:spPr>
          <a:xfrm>
            <a:off x="8478210" y="1326868"/>
            <a:ext cx="576064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256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26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0.00278 L 0.07187 -0.002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10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87 -0.00278 L 0.14271 -0.0027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22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271 -0.00278 L 0.19774 -0.0027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34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774 -0.00278 L 0.26076 -0.0027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076 -0.00278 L 0.33177 -0.00278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177 -0.00278 L 0.39462 -0.00278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path" presetSubtype="0" accel="50000" decel="50000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462 -0.00278 L 0.45764 -0.00278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2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2" grpId="1" animBg="1"/>
      <p:bldP spid="32" grpId="2" animBg="1"/>
      <p:bldP spid="32" grpId="3" animBg="1"/>
      <p:bldP spid="32" grpId="4" animBg="1"/>
      <p:bldP spid="32" grpId="5" animBg="1"/>
      <p:bldP spid="32" grpId="6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Примери неких низова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sr-Cyrl-RS" dirty="0" smtClean="0"/>
                  <a:t>Низ </a:t>
                </a:r>
                <a:r>
                  <a:rPr lang="en-US" dirty="0" smtClean="0"/>
                  <a:t>x</a:t>
                </a:r>
                <a:r>
                  <a:rPr lang="sr-Cyrl-RS" dirty="0" smtClean="0"/>
                  <a:t> </a:t>
                </a:r>
                <a:r>
                  <a:rPr lang="en-US" dirty="0" smtClean="0"/>
                  <a:t>=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,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)</m:t>
                    </m:r>
                  </m:oMath>
                </a14:m>
                <a:endParaRPr lang="en-US" dirty="0" smtClean="0"/>
              </a:p>
              <a:p>
                <a:r>
                  <a:rPr lang="sr-Cyrl-RS" dirty="0" smtClean="0"/>
                  <a:t>Низ </a:t>
                </a:r>
                <a:r>
                  <a:rPr lang="en-US" dirty="0" smtClean="0"/>
                  <a:t>W = (</a:t>
                </a:r>
                <a:r>
                  <a:rPr lang="sr-Cyrl-RS" dirty="0" smtClean="0"/>
                  <a:t>локомотива, вагон1, вагон2, вагон3)</a:t>
                </a:r>
              </a:p>
              <a:p>
                <a:endParaRPr lang="sr-Cyrl-R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27584" y="292494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2924944"/>
                <a:ext cx="576064" cy="360040"/>
              </a:xfrm>
              <a:prstGeom prst="rect">
                <a:avLst/>
              </a:prstGeom>
              <a:blipFill rotWithShape="1">
                <a:blip r:embed="rId3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403648" y="292494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2924944"/>
                <a:ext cx="576064" cy="360040"/>
              </a:xfrm>
              <a:prstGeom prst="rect">
                <a:avLst/>
              </a:prstGeom>
              <a:blipFill rotWithShape="1">
                <a:blip r:embed="rId4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979712" y="292494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924944"/>
                <a:ext cx="576064" cy="360040"/>
              </a:xfrm>
              <a:prstGeom prst="rect">
                <a:avLst/>
              </a:prstGeom>
              <a:blipFill rotWithShape="1">
                <a:blip r:embed="rId5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555776" y="292494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2924944"/>
                <a:ext cx="576064" cy="360040"/>
              </a:xfrm>
              <a:prstGeom prst="rect">
                <a:avLst/>
              </a:prstGeom>
              <a:blipFill rotWithShape="1">
                <a:blip r:embed="rId6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562062" y="3867011"/>
            <a:ext cx="1035841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100" dirty="0" smtClean="0"/>
              <a:t>локомотива</a:t>
            </a:r>
            <a:endParaRPr lang="en-US" sz="1100" dirty="0"/>
          </a:p>
        </p:txBody>
      </p:sp>
      <p:sp>
        <p:nvSpPr>
          <p:cNvPr id="18" name="Rectangle 17"/>
          <p:cNvSpPr/>
          <p:nvPr/>
        </p:nvSpPr>
        <p:spPr>
          <a:xfrm>
            <a:off x="1597903" y="3867011"/>
            <a:ext cx="1035841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100" dirty="0" smtClean="0"/>
              <a:t>вагон1</a:t>
            </a:r>
            <a:endParaRPr lang="en-US" sz="1100" dirty="0"/>
          </a:p>
        </p:txBody>
      </p:sp>
      <p:sp>
        <p:nvSpPr>
          <p:cNvPr id="19" name="Rectangle 18"/>
          <p:cNvSpPr/>
          <p:nvPr/>
        </p:nvSpPr>
        <p:spPr>
          <a:xfrm>
            <a:off x="2633744" y="3867011"/>
            <a:ext cx="1035841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100" dirty="0" smtClean="0"/>
              <a:t>вагон2</a:t>
            </a:r>
            <a:endParaRPr lang="en-US" sz="1100" dirty="0"/>
          </a:p>
        </p:txBody>
      </p:sp>
      <p:sp>
        <p:nvSpPr>
          <p:cNvPr id="20" name="Rectangle 19"/>
          <p:cNvSpPr/>
          <p:nvPr/>
        </p:nvSpPr>
        <p:spPr>
          <a:xfrm>
            <a:off x="3669585" y="3867011"/>
            <a:ext cx="1035841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100" dirty="0" smtClean="0"/>
              <a:t>вагон3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1717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3" grpId="0" animBg="1"/>
      <p:bldP spid="18" grpId="0" animBg="1"/>
      <p:bldP spid="19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Декларација низа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Низ декларишемо тако што пишемо типове елемената, назив низа и број елемената унутар средњих заграда </a:t>
            </a:r>
            <a:r>
              <a:rPr lang="en-US" dirty="0" smtClean="0"/>
              <a:t>[ ] </a:t>
            </a:r>
          </a:p>
          <a:p>
            <a:r>
              <a:rPr lang="sr-Cyrl-RS" dirty="0" smtClean="0"/>
              <a:t>Примери декларације неких низова:</a:t>
            </a:r>
            <a:br>
              <a:rPr lang="sr-Cyrl-RS" dirty="0" smtClean="0"/>
            </a:br>
            <a:r>
              <a:rPr lang="sr-Cyrl-RS" dirty="0" smtClean="0"/>
              <a:t>Целобројни Х </a:t>
            </a:r>
            <a:r>
              <a:rPr lang="en-US" dirty="0" smtClean="0"/>
              <a:t>[3]  </a:t>
            </a:r>
            <a:r>
              <a:rPr lang="en-US" sz="1800" dirty="0" smtClean="0"/>
              <a:t>// </a:t>
            </a:r>
            <a:r>
              <a:rPr lang="sr-Cyrl-RS" sz="1800" dirty="0" smtClean="0"/>
              <a:t>низ од 3 елемента, целих бројева</a:t>
            </a:r>
            <a:r>
              <a:rPr lang="en-US" sz="1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Cyrl-RS" dirty="0" smtClean="0"/>
              <a:t>Реални У</a:t>
            </a:r>
            <a:r>
              <a:rPr lang="en-US" dirty="0" smtClean="0"/>
              <a:t>[4] </a:t>
            </a:r>
            <a:r>
              <a:rPr lang="sr-Cyrl-RS" dirty="0" smtClean="0"/>
              <a:t> // низ од 4 елемента, реалног типа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dirty="0" smtClean="0"/>
              <a:t>www.rajak.rs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66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Обрада низова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dirty="0" smtClean="0"/>
              <a:t>Низ не можемо да обрадимо са само једном операцијом, већ то мора бити више операција, елемент по елемент.</a:t>
            </a:r>
          </a:p>
          <a:p>
            <a:r>
              <a:rPr lang="sr-Cyrl-RS" dirty="0" smtClean="0"/>
              <a:t>Пример имамо празан низ Х са елементима х, који имају своје индексе.</a:t>
            </a:r>
          </a:p>
          <a:p>
            <a:endParaRPr lang="sr-Cyrl-RS" dirty="0"/>
          </a:p>
          <a:p>
            <a:endParaRPr lang="sr-Cyrl-RS" dirty="0" smtClean="0"/>
          </a:p>
          <a:p>
            <a:r>
              <a:rPr lang="sr-Cyrl-RS" dirty="0" smtClean="0"/>
              <a:t>Елементи низа Х за сада немају вредност!</a:t>
            </a:r>
          </a:p>
          <a:p>
            <a:r>
              <a:rPr lang="sr-Cyrl-RS" b="1" dirty="0" smtClean="0">
                <a:solidFill>
                  <a:srgbClr val="FF0000"/>
                </a:solidFill>
              </a:rPr>
              <a:t>НЕ МОЖЕМО ДА УРАДИМО ОВО:</a:t>
            </a:r>
          </a:p>
          <a:p>
            <a:r>
              <a:rPr lang="sr-Cyrl-RS" b="1" dirty="0">
                <a:solidFill>
                  <a:srgbClr val="FF0000"/>
                </a:solidFill>
              </a:rPr>
              <a:t> </a:t>
            </a:r>
            <a:r>
              <a:rPr lang="sr-Cyrl-RS" b="1" dirty="0" smtClean="0">
                <a:solidFill>
                  <a:srgbClr val="FF0000"/>
                </a:solidFill>
              </a:rPr>
              <a:t>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X = 1;   </a:t>
            </a:r>
            <a:r>
              <a:rPr lang="sr-Cyrl-RS" b="1" dirty="0">
                <a:solidFill>
                  <a:srgbClr val="FF0000"/>
                </a:solidFill>
              </a:rPr>
              <a:t/>
            </a:r>
            <a:br>
              <a:rPr lang="sr-Cyrl-RS" b="1" dirty="0">
                <a:solidFill>
                  <a:srgbClr val="FF0000"/>
                </a:solidFill>
              </a:rPr>
            </a:br>
            <a:r>
              <a:rPr lang="sr-Cyrl-RS" b="1" dirty="0" smtClean="0">
                <a:solidFill>
                  <a:srgbClr val="FF0000"/>
                </a:solidFill>
              </a:rPr>
              <a:t>Морамо сваки члан низа посебно!!!</a:t>
            </a:r>
            <a:r>
              <a:rPr lang="en-US" b="1" dirty="0" smtClean="0">
                <a:solidFill>
                  <a:srgbClr val="FF0000"/>
                </a:solidFill>
              </a:rPr>
              <a:t/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X </a:t>
            </a:r>
            <a:r>
              <a:rPr lang="sr-Cyrl-RS" b="1" dirty="0" smtClean="0">
                <a:solidFill>
                  <a:srgbClr val="FF0000"/>
                </a:solidFill>
              </a:rPr>
              <a:t>је само име низа, треба нам и индекс!!!</a:t>
            </a:r>
            <a:r>
              <a:rPr lang="sr-Cyrl-RS" dirty="0" smtClean="0"/>
              <a:t/>
            </a:r>
            <a:br>
              <a:rPr lang="sr-Cyrl-RS" dirty="0" smtClean="0"/>
            </a:br>
            <a:endParaRPr lang="sr-Cyrl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09029" y="3760403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9029" y="3760403"/>
                <a:ext cx="576064" cy="360040"/>
              </a:xfrm>
              <a:prstGeom prst="rect">
                <a:avLst/>
              </a:prstGeom>
              <a:blipFill rotWithShape="1">
                <a:blip r:embed="rId2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585093" y="3760403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5093" y="3760403"/>
                <a:ext cx="576064" cy="360040"/>
              </a:xfrm>
              <a:prstGeom prst="rect">
                <a:avLst/>
              </a:prstGeom>
              <a:blipFill rotWithShape="1">
                <a:blip r:embed="rId3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161157" y="3760403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1157" y="3760403"/>
                <a:ext cx="576064" cy="360040"/>
              </a:xfrm>
              <a:prstGeom prst="rect">
                <a:avLst/>
              </a:prstGeom>
              <a:blipFill rotWithShape="1">
                <a:blip r:embed="rId4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737221" y="3760403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7221" y="3760403"/>
                <a:ext cx="576064" cy="360040"/>
              </a:xfrm>
              <a:prstGeom prst="rect">
                <a:avLst/>
              </a:prstGeom>
              <a:blipFill rotWithShape="1">
                <a:blip r:embed="rId5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998050" y="3760403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н</a:t>
            </a:r>
            <a:r>
              <a:rPr lang="sr-Cyrl-RS" dirty="0" smtClean="0"/>
              <a:t>из Х: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71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Обрада низова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sr-Cyrl-RS" dirty="0" smtClean="0"/>
                  <a:t>Елемента низа Х морамо једног по једног наместити на неку вредност.</a:t>
                </a:r>
              </a:p>
              <a:p>
                <a:r>
                  <a:rPr lang="sr-Cyrl-RS" dirty="0"/>
                  <a:t/>
                </a:r>
                <a:br>
                  <a:rPr lang="sr-Cyrl-RS" dirty="0"/>
                </a:br>
                <a:r>
                  <a:rPr lang="sr-Cyrl-RS" dirty="0" smtClean="0"/>
                  <a:t/>
                </a:r>
                <a:br>
                  <a:rPr lang="sr-Cyrl-RS" dirty="0" smtClean="0"/>
                </a:br>
                <a:r>
                  <a:rPr lang="sr-Cyrl-RS" dirty="0" smtClean="0"/>
                  <a:t/>
                </a:r>
                <a:br>
                  <a:rPr lang="sr-Cyrl-R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=13</m:t>
                    </m:r>
                  </m:oMath>
                </a14:m>
                <a:r>
                  <a:rPr lang="en-US" b="0" dirty="0" smtClean="0"/>
                  <a:t/>
                </a:r>
                <a:br>
                  <a:rPr lang="en-US" b="0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 b="0" i="0" smtClean="0">
                        <a:latin typeface="Cambria Math"/>
                      </a:rPr>
                      <m:t>−37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 b="0" i="0" smtClean="0">
                        <a:latin typeface="Cambria Math"/>
                      </a:rPr>
                      <m:t>128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42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b="0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95736" y="2852936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2852936"/>
                <a:ext cx="576064" cy="360040"/>
              </a:xfrm>
              <a:prstGeom prst="rect">
                <a:avLst/>
              </a:prstGeom>
              <a:blipFill rotWithShape="1">
                <a:blip r:embed="rId3"/>
                <a:stretch>
                  <a:fillRect t="-4762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771800" y="2852936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852936"/>
                <a:ext cx="576064" cy="360040"/>
              </a:xfrm>
              <a:prstGeom prst="rect">
                <a:avLst/>
              </a:prstGeom>
              <a:blipFill rotWithShape="1">
                <a:blip r:embed="rId4"/>
                <a:stretch>
                  <a:fillRect t="-4762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347864" y="2852936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2852936"/>
                <a:ext cx="576064" cy="360040"/>
              </a:xfrm>
              <a:prstGeom prst="rect">
                <a:avLst/>
              </a:prstGeom>
              <a:blipFill rotWithShape="1">
                <a:blip r:embed="rId5"/>
                <a:stretch>
                  <a:fillRect t="-4762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923928" y="2852936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852936"/>
                <a:ext cx="576064" cy="360040"/>
              </a:xfrm>
              <a:prstGeom prst="rect">
                <a:avLst/>
              </a:prstGeom>
              <a:blipFill rotWithShape="1">
                <a:blip r:embed="rId6"/>
                <a:stretch>
                  <a:fillRect t="-4762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184757" y="2852936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/>
              <a:t>н</a:t>
            </a:r>
            <a:r>
              <a:rPr lang="sr-Cyrl-RS" dirty="0" smtClean="0"/>
              <a:t>из Х: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982579" y="572396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579" y="5723964"/>
                <a:ext cx="576064" cy="360040"/>
              </a:xfrm>
              <a:prstGeom prst="rect">
                <a:avLst/>
              </a:prstGeom>
              <a:blipFill rotWithShape="1">
                <a:blip r:embed="rId7"/>
                <a:stretch>
                  <a:fillRect t="-4762" r="-1010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558643" y="572396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37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43" y="5723964"/>
                <a:ext cx="576064" cy="360040"/>
              </a:xfrm>
              <a:prstGeom prst="rect">
                <a:avLst/>
              </a:prstGeom>
              <a:blipFill rotWithShape="1">
                <a:blip r:embed="rId8"/>
                <a:stretch>
                  <a:fillRect t="-4762" r="-15306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134707" y="572396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1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28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707" y="5723964"/>
                <a:ext cx="576064" cy="360040"/>
              </a:xfrm>
              <a:prstGeom prst="rect">
                <a:avLst/>
              </a:prstGeom>
              <a:blipFill rotWithShape="1">
                <a:blip r:embed="rId9"/>
                <a:stretch>
                  <a:fillRect t="-4762" r="-12121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710771" y="5723964"/>
                <a:ext cx="576064" cy="36004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4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0771" y="5723964"/>
                <a:ext cx="576064" cy="360040"/>
              </a:xfrm>
              <a:prstGeom prst="rect">
                <a:avLst/>
              </a:prstGeom>
              <a:blipFill rotWithShape="1">
                <a:blip r:embed="rId10"/>
                <a:stretch>
                  <a:fillRect t="-4762" r="-1020" b="-238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971600" y="572396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RS" dirty="0">
                <a:solidFill>
                  <a:srgbClr val="FF0000"/>
                </a:solidFill>
              </a:rPr>
              <a:t>н</a:t>
            </a:r>
            <a:r>
              <a:rPr lang="sr-Cyrl-RS" dirty="0" smtClean="0">
                <a:solidFill>
                  <a:srgbClr val="FF0000"/>
                </a:solidFill>
              </a:rPr>
              <a:t>из Х: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14158" y="5354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729372" y="53513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266286" y="53546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42350" y="535070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004048" y="4653136"/>
            <a:ext cx="2967479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r-Cyrl-RS" dirty="0" smtClean="0">
                <a:solidFill>
                  <a:srgbClr val="FF0000"/>
                </a:solidFill>
              </a:rPr>
              <a:t>ИНДЕКС</a:t>
            </a:r>
            <a:r>
              <a:rPr lang="sr-Cyrl-RS" dirty="0" smtClean="0"/>
              <a:t> НИЗА КРЕЋЕ</a:t>
            </a:r>
          </a:p>
          <a:p>
            <a:r>
              <a:rPr lang="sr-Cyrl-RS" dirty="0" smtClean="0"/>
              <a:t>ОД </a:t>
            </a:r>
            <a:r>
              <a:rPr lang="sr-Cyrl-RS" dirty="0" smtClean="0">
                <a:solidFill>
                  <a:srgbClr val="FF0000"/>
                </a:solidFill>
              </a:rPr>
              <a:t>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450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animBg="1"/>
      <p:bldP spid="6" grpId="0" uiExpand="1" animBg="1"/>
      <p:bldP spid="7" grpId="0" uiExpand="1" animBg="1"/>
      <p:bldP spid="8" grpId="0" uiExpand="1" animBg="1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Алгоритам за обраду низа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Урадићемо пример уноса и исписа низа.</a:t>
            </a:r>
          </a:p>
          <a:p>
            <a:r>
              <a:rPr lang="sr-Cyrl-RS" dirty="0" smtClean="0"/>
              <a:t>Уносимо сваки елемент  и исписујемо сваки елемент.</a:t>
            </a:r>
          </a:p>
          <a:p>
            <a:r>
              <a:rPr lang="sr-Cyrl-RS" dirty="0" smtClean="0"/>
              <a:t>Уводимо оператор индексирања </a:t>
            </a:r>
            <a:r>
              <a:rPr lang="en-US" b="1" dirty="0" smtClean="0"/>
              <a:t>[ ]</a:t>
            </a:r>
          </a:p>
          <a:p>
            <a:r>
              <a:rPr lang="sr-Cyrl-RS" dirty="0" smtClean="0"/>
              <a:t>Пример употребе оператора индексирања:</a:t>
            </a:r>
            <a:br>
              <a:rPr lang="sr-Cyrl-RS" dirty="0" smtClean="0"/>
            </a:br>
            <a:r>
              <a:rPr lang="sr-Cyrl-RS" dirty="0" smtClean="0"/>
              <a:t>Рецимо да имамо низ Х од три елемента и желимо да упишемо -21 у нулти елемент низа Х, то би урадили овако:</a:t>
            </a:r>
            <a:br>
              <a:rPr lang="sr-Cyrl-RS" dirty="0" smtClean="0"/>
            </a:br>
            <a:r>
              <a:rPr lang="sr-Cyrl-RS" dirty="0" smtClean="0"/>
              <a:t>Х</a:t>
            </a:r>
            <a:r>
              <a:rPr lang="en-US" dirty="0" smtClean="0"/>
              <a:t>[0]  = -21;</a:t>
            </a:r>
            <a:endParaRPr lang="sr-Cyrl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0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Алгоритам за обраду низа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Cyrl-RS" sz="1800" dirty="0" smtClean="0"/>
              <a:t>Низ Х од три елемента, уносимо вредност за сваки елемент и касније исписујемо вредност сваког елемента.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  <p:sp>
        <p:nvSpPr>
          <p:cNvPr id="6" name="Flowchart: Terminator 5"/>
          <p:cNvSpPr/>
          <p:nvPr/>
        </p:nvSpPr>
        <p:spPr>
          <a:xfrm>
            <a:off x="2339752" y="2350246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ПОЧЕТАК</a:t>
            </a:r>
            <a:endParaRPr lang="en-US" sz="1400" dirty="0"/>
          </a:p>
        </p:txBody>
      </p:sp>
      <p:cxnSp>
        <p:nvCxnSpPr>
          <p:cNvPr id="8" name="Straight Arrow Connector 7"/>
          <p:cNvCxnSpPr>
            <a:stCxn id="6" idx="2"/>
          </p:cNvCxnSpPr>
          <p:nvPr/>
        </p:nvCxnSpPr>
        <p:spPr>
          <a:xfrm>
            <a:off x="3059832" y="263691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Flowchart: Manual Operation 8"/>
          <p:cNvSpPr/>
          <p:nvPr/>
        </p:nvSpPr>
        <p:spPr>
          <a:xfrm>
            <a:off x="2663415" y="3356992"/>
            <a:ext cx="792834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X[0]</a:t>
            </a:r>
            <a:endParaRPr lang="en-US" sz="1050" dirty="0"/>
          </a:p>
        </p:txBody>
      </p:sp>
      <p:sp>
        <p:nvSpPr>
          <p:cNvPr id="10" name="Rectangle 9"/>
          <p:cNvSpPr/>
          <p:nvPr/>
        </p:nvSpPr>
        <p:spPr>
          <a:xfrm>
            <a:off x="2168532" y="2863362"/>
            <a:ext cx="1781108" cy="360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200" dirty="0" smtClean="0">
                <a:solidFill>
                  <a:srgbClr val="FF0000"/>
                </a:solidFill>
              </a:rPr>
              <a:t>Целобројно Х</a:t>
            </a:r>
            <a:r>
              <a:rPr lang="en-US" sz="1200" dirty="0" smtClean="0">
                <a:solidFill>
                  <a:srgbClr val="FF0000"/>
                </a:solidFill>
              </a:rPr>
              <a:t>[3];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>
            <a:stCxn id="10" idx="2"/>
            <a:endCxn id="9" idx="0"/>
          </p:cNvCxnSpPr>
          <p:nvPr/>
        </p:nvCxnSpPr>
        <p:spPr>
          <a:xfrm>
            <a:off x="3059086" y="3223402"/>
            <a:ext cx="746" cy="133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Flowchart: Manual Operation 17"/>
          <p:cNvSpPr/>
          <p:nvPr/>
        </p:nvSpPr>
        <p:spPr>
          <a:xfrm>
            <a:off x="2663415" y="3849289"/>
            <a:ext cx="792834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</a:t>
            </a:r>
            <a:r>
              <a:rPr lang="sr-Cyrl-RS" sz="1050" dirty="0" smtClean="0"/>
              <a:t>1</a:t>
            </a:r>
            <a:r>
              <a:rPr lang="en-US" sz="1050" dirty="0" smtClean="0"/>
              <a:t>]</a:t>
            </a:r>
            <a:endParaRPr lang="en-US" sz="1050" dirty="0"/>
          </a:p>
        </p:txBody>
      </p:sp>
      <p:cxnSp>
        <p:nvCxnSpPr>
          <p:cNvPr id="19" name="Straight Arrow Connector 18"/>
          <p:cNvCxnSpPr>
            <a:stCxn id="9" idx="2"/>
            <a:endCxn id="18" idx="0"/>
          </p:cNvCxnSpPr>
          <p:nvPr/>
        </p:nvCxnSpPr>
        <p:spPr>
          <a:xfrm>
            <a:off x="3059832" y="3645024"/>
            <a:ext cx="0" cy="204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Manual Operation 21"/>
          <p:cNvSpPr/>
          <p:nvPr/>
        </p:nvSpPr>
        <p:spPr>
          <a:xfrm>
            <a:off x="2663415" y="4334979"/>
            <a:ext cx="792834" cy="288032"/>
          </a:xfrm>
          <a:prstGeom prst="flowChartManualOperat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X[</a:t>
            </a:r>
            <a:r>
              <a:rPr lang="sr-Cyrl-RS" sz="1050" dirty="0" smtClean="0"/>
              <a:t>2</a:t>
            </a:r>
            <a:r>
              <a:rPr lang="en-US" sz="1050" dirty="0" smtClean="0"/>
              <a:t>]</a:t>
            </a:r>
            <a:endParaRPr lang="en-US" sz="1050" dirty="0"/>
          </a:p>
        </p:txBody>
      </p:sp>
      <p:cxnSp>
        <p:nvCxnSpPr>
          <p:cNvPr id="23" name="Straight Arrow Connector 22"/>
          <p:cNvCxnSpPr>
            <a:stCxn id="18" idx="2"/>
            <a:endCxn id="22" idx="0"/>
          </p:cNvCxnSpPr>
          <p:nvPr/>
        </p:nvCxnSpPr>
        <p:spPr>
          <a:xfrm>
            <a:off x="3059832" y="4137321"/>
            <a:ext cx="0" cy="197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22" idx="2"/>
            <a:endCxn id="42" idx="0"/>
          </p:cNvCxnSpPr>
          <p:nvPr/>
        </p:nvCxnSpPr>
        <p:spPr>
          <a:xfrm>
            <a:off x="3059832" y="4623011"/>
            <a:ext cx="0" cy="1675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rapezoid 41"/>
          <p:cNvSpPr/>
          <p:nvPr/>
        </p:nvSpPr>
        <p:spPr>
          <a:xfrm>
            <a:off x="2724035" y="4790529"/>
            <a:ext cx="671593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X[0]</a:t>
            </a:r>
            <a:endParaRPr lang="en-US" sz="1100" dirty="0"/>
          </a:p>
        </p:txBody>
      </p:sp>
      <p:sp>
        <p:nvSpPr>
          <p:cNvPr id="43" name="Trapezoid 42"/>
          <p:cNvSpPr/>
          <p:nvPr/>
        </p:nvSpPr>
        <p:spPr>
          <a:xfrm>
            <a:off x="2724035" y="5287336"/>
            <a:ext cx="671593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X[1]</a:t>
            </a:r>
            <a:endParaRPr lang="en-US" sz="1100" dirty="0"/>
          </a:p>
        </p:txBody>
      </p:sp>
      <p:sp>
        <p:nvSpPr>
          <p:cNvPr id="44" name="Trapezoid 43"/>
          <p:cNvSpPr/>
          <p:nvPr/>
        </p:nvSpPr>
        <p:spPr>
          <a:xfrm>
            <a:off x="2687658" y="5733256"/>
            <a:ext cx="732214" cy="318157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X[2]</a:t>
            </a:r>
            <a:endParaRPr lang="en-US" sz="1100" dirty="0"/>
          </a:p>
        </p:txBody>
      </p:sp>
      <p:cxnSp>
        <p:nvCxnSpPr>
          <p:cNvPr id="46" name="Straight Arrow Connector 45"/>
          <p:cNvCxnSpPr>
            <a:stCxn id="42" idx="2"/>
            <a:endCxn id="43" idx="0"/>
          </p:cNvCxnSpPr>
          <p:nvPr/>
        </p:nvCxnSpPr>
        <p:spPr>
          <a:xfrm>
            <a:off x="3059832" y="5108686"/>
            <a:ext cx="0" cy="1786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3" idx="2"/>
            <a:endCxn id="44" idx="0"/>
          </p:cNvCxnSpPr>
          <p:nvPr/>
        </p:nvCxnSpPr>
        <p:spPr>
          <a:xfrm flipH="1">
            <a:off x="3053765" y="5605493"/>
            <a:ext cx="6067" cy="127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44" idx="2"/>
          </p:cNvCxnSpPr>
          <p:nvPr/>
        </p:nvCxnSpPr>
        <p:spPr>
          <a:xfrm>
            <a:off x="3053765" y="6051413"/>
            <a:ext cx="0" cy="2295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Flowchart: Terminator 70"/>
          <p:cNvSpPr/>
          <p:nvPr/>
        </p:nvSpPr>
        <p:spPr>
          <a:xfrm>
            <a:off x="2333685" y="6280942"/>
            <a:ext cx="1440160" cy="286666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dirty="0" smtClean="0"/>
              <a:t>КРАЈ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4249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Алгоритам за обраду низова употребом петље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Cyrl-RS" dirty="0" smtClean="0"/>
              <a:t>Видимо да се наредбе за приступ понављају ( тачно одређен број пута) и да се једино разликују у вредности индекса.</a:t>
            </a:r>
          </a:p>
          <a:p>
            <a:r>
              <a:rPr lang="sr-Cyrl-RS" dirty="0" smtClean="0"/>
              <a:t>Можемо да размишљамо о употреби петље.</a:t>
            </a:r>
          </a:p>
          <a:p>
            <a:r>
              <a:rPr lang="sr-Cyrl-RS" dirty="0" smtClean="0"/>
              <a:t>Можемо да употребимо бројачку петљу и да њен бројач искористимо као индекс низа.</a:t>
            </a:r>
          </a:p>
          <a:p>
            <a:endParaRPr lang="sr-Cyrl-RS" dirty="0" smtClean="0"/>
          </a:p>
          <a:p>
            <a:pPr marL="0" indent="0">
              <a:buNone/>
            </a:pPr>
            <a:endParaRPr lang="sr-Cyrl-R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www.rajak.rs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3197</TotalTime>
  <Words>878</Words>
  <Application>Microsoft Office PowerPoint</Application>
  <PresentationFormat>On-screen Show (4:3)</PresentationFormat>
  <Paragraphs>298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Oriel</vt:lpstr>
      <vt:lpstr>Школа Рајак Програмерска радионица</vt:lpstr>
      <vt:lpstr>Математичка дефиниција низа</vt:lpstr>
      <vt:lpstr>Примери неких низова</vt:lpstr>
      <vt:lpstr>Декларација низа </vt:lpstr>
      <vt:lpstr>Обрада низова</vt:lpstr>
      <vt:lpstr>Обрада низова</vt:lpstr>
      <vt:lpstr>Алгоритам за обраду низа</vt:lpstr>
      <vt:lpstr>Алгоритам за обраду низа</vt:lpstr>
      <vt:lpstr>Алгоритам за обраду низова употребом петље</vt:lpstr>
      <vt:lpstr>употреба петље</vt:lpstr>
      <vt:lpstr>Низови у C-у</vt:lpstr>
      <vt:lpstr>Низови у C-у, пример 1</vt:lpstr>
      <vt:lpstr>Низови у C-у, пример 2</vt:lpstr>
      <vt:lpstr>Низови у C-у, пример 3</vt:lpstr>
      <vt:lpstr>Низови, пример 3, употреба петље</vt:lpstr>
      <vt:lpstr>PowerPoint Presentation</vt:lpstr>
      <vt:lpstr>Низови пример 4, бројање парних бројева у низу</vt:lpstr>
      <vt:lpstr>Низови пример 5, сума елемената низа</vt:lpstr>
      <vt:lpstr>Низови пример 6, сума само парних  елемената низа</vt:lpstr>
      <vt:lpstr>Низови пример 7, сума парних  елемената низа са парним индексом</vt:lpstr>
      <vt:lpstr>Тражење максимума низа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Рајак Програмерска радионица</dc:title>
  <dc:creator>computer</dc:creator>
  <cp:lastModifiedBy>ilija</cp:lastModifiedBy>
  <cp:revision>606</cp:revision>
  <dcterms:created xsi:type="dcterms:W3CDTF">2013-02-13T09:04:16Z</dcterms:created>
  <dcterms:modified xsi:type="dcterms:W3CDTF">2013-03-09T13:42:04Z</dcterms:modified>
</cp:coreProperties>
</file>